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18"/>
  </p:notesMasterIdLst>
  <p:handoutMasterIdLst>
    <p:handoutMasterId r:id="rId19"/>
  </p:handoutMasterIdLst>
  <p:sldIdLst>
    <p:sldId id="1309" r:id="rId2"/>
    <p:sldId id="1592" r:id="rId3"/>
    <p:sldId id="344" r:id="rId4"/>
    <p:sldId id="343" r:id="rId5"/>
    <p:sldId id="333" r:id="rId6"/>
    <p:sldId id="1598" r:id="rId7"/>
    <p:sldId id="1599" r:id="rId8"/>
    <p:sldId id="1588" r:id="rId9"/>
    <p:sldId id="1600" r:id="rId10"/>
    <p:sldId id="1587" r:id="rId11"/>
    <p:sldId id="1595" r:id="rId12"/>
    <p:sldId id="1601" r:id="rId13"/>
    <p:sldId id="1596" r:id="rId14"/>
    <p:sldId id="395" r:id="rId15"/>
    <p:sldId id="1602" r:id="rId16"/>
    <p:sldId id="1591" r:id="rId17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och Huang" initials="Microsof" lastIdx="1" clrIdx="0">
    <p:extLst>
      <p:ext uri="{19B8F6BF-5375-455C-9EA6-DF929625EA0E}">
        <p15:presenceInfo xmlns:p15="http://schemas.microsoft.com/office/powerpoint/2012/main" userId="Enoch Hu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FDFF"/>
    <a:srgbClr val="0066FF"/>
    <a:srgbClr val="FF9300"/>
    <a:srgbClr val="FF40FF"/>
    <a:srgbClr val="FF6600"/>
    <a:srgbClr val="336600"/>
    <a:srgbClr val="CC6600"/>
    <a:srgbClr val="62A1FF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 autoAdjust="0"/>
    <p:restoredTop sz="90013" autoAdjust="0"/>
  </p:normalViewPr>
  <p:slideViewPr>
    <p:cSldViewPr>
      <p:cViewPr varScale="1">
        <p:scale>
          <a:sx n="101" d="100"/>
          <a:sy n="101" d="100"/>
        </p:scale>
        <p:origin x="200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37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2284"/>
    </p:cViewPr>
  </p:sorterViewPr>
  <p:notesViewPr>
    <p:cSldViewPr>
      <p:cViewPr varScale="1">
        <p:scale>
          <a:sx n="61" d="100"/>
          <a:sy n="61" d="100"/>
        </p:scale>
        <p:origin x="-144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t" anchorCtr="0" compatLnSpc="1">
            <a:prstTxWarp prst="textNoShape">
              <a:avLst/>
            </a:prstTxWarp>
          </a:bodyPr>
          <a:lstStyle>
            <a:lvl1pPr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1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t" anchorCtr="0" compatLnSpc="1">
            <a:prstTxWarp prst="textNoShape">
              <a:avLst/>
            </a:prstTxWarp>
          </a:bodyPr>
          <a:lstStyle>
            <a:lvl1pPr algn="r"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9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b" anchorCtr="0" compatLnSpc="1">
            <a:prstTxWarp prst="textNoShape">
              <a:avLst/>
            </a:prstTxWarp>
          </a:bodyPr>
          <a:lstStyle>
            <a:lvl1pPr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9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b" anchorCtr="0" compatLnSpc="1">
            <a:prstTxWarp prst="textNoShape">
              <a:avLst/>
            </a:prstTxWarp>
          </a:bodyPr>
          <a:lstStyle>
            <a:lvl1pPr algn="r"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fld id="{5D42011E-7D92-436A-AC22-4F8684FE373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5252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t" anchorCtr="0" compatLnSpc="1">
            <a:prstTxWarp prst="textNoShape">
              <a:avLst/>
            </a:prstTxWarp>
          </a:bodyPr>
          <a:lstStyle>
            <a:lvl1pPr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1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t" anchorCtr="0" compatLnSpc="1">
            <a:prstTxWarp prst="textNoShape">
              <a:avLst/>
            </a:prstTxWarp>
          </a:bodyPr>
          <a:lstStyle>
            <a:lvl1pPr algn="r"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2" y="4716465"/>
            <a:ext cx="5438775" cy="446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9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b" anchorCtr="0" compatLnSpc="1">
            <a:prstTxWarp prst="textNoShape">
              <a:avLst/>
            </a:prstTxWarp>
          </a:bodyPr>
          <a:lstStyle>
            <a:lvl1pPr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9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b" anchorCtr="0" compatLnSpc="1">
            <a:prstTxWarp prst="textNoShape">
              <a:avLst/>
            </a:prstTxWarp>
          </a:bodyPr>
          <a:lstStyle>
            <a:lvl1pPr algn="r"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fld id="{E03F772D-7FE6-4D25-AD80-FF899BF08D2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9899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ii.to/programs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 txBox="1">
            <a:spLocks noGrp="1" noChangeArrowheads="1"/>
          </p:cNvSpPr>
          <p:nvPr/>
        </p:nvSpPr>
        <p:spPr bwMode="auto">
          <a:xfrm>
            <a:off x="3851275" y="9431339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70" tIns="45785" rIns="91570" bIns="45785" anchor="b"/>
          <a:lstStyle/>
          <a:p>
            <a:pPr algn="r" defTabSz="915920"/>
            <a:fld id="{2CEFF54A-7A8B-4C43-ABE3-5D0E77DBF1AF}" type="slidenum">
              <a:rPr lang="en-US" altLang="zh-TW" sz="1200"/>
              <a:pPr algn="r" defTabSz="915920"/>
              <a:t>1</a:t>
            </a:fld>
            <a:endParaRPr lang="en-US" altLang="zh-TW" sz="1200" dirty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9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F772D-7FE6-4D25-AD80-FF899BF08D20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1897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FFT, Frequency Analyzer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F772D-7FE6-4D25-AD80-FF899BF08D20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090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F772D-7FE6-4D25-AD80-FF899BF08D20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238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F772D-7FE6-4D25-AD80-FF899BF08D20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5471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AI – See Matlab code https://</a:t>
            </a:r>
            <a:r>
              <a:rPr kumimoji="1" lang="en-US" altLang="zh-TW" dirty="0" err="1"/>
              <a:t>www.mathworks.com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matlabcentral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fileexchange</a:t>
            </a:r>
            <a:r>
              <a:rPr kumimoji="1" lang="en-US" altLang="zh-TW" dirty="0"/>
              <a:t>/21474-articulation-index</a:t>
            </a:r>
            <a:br>
              <a:rPr kumimoji="1" lang="en-US" altLang="zh-TW" dirty="0"/>
            </a:br>
            <a:r>
              <a:rPr kumimoji="1" lang="en-US" altLang="zh-TW" dirty="0"/>
              <a:t>SII – See Matlab code </a:t>
            </a:r>
            <a:r>
              <a:rPr lang="en-US" altLang="zh-TW" dirty="0">
                <a:hlinkClick r:id="rId3"/>
              </a:rPr>
              <a:t>http://sii.to/programs.html</a:t>
            </a:r>
            <a:r>
              <a:rPr kumimoji="1" lang="en-US" altLang="zh-TW" dirty="0"/>
              <a:t>  http://</a:t>
            </a:r>
            <a:r>
              <a:rPr kumimoji="1" lang="en-US" altLang="zh-TW" dirty="0" err="1"/>
              <a:t>sii.to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siito</a:t>
            </a:r>
            <a:r>
              <a:rPr kumimoji="1" lang="en-US" altLang="zh-TW" dirty="0"/>
              <a:t>/assets/</a:t>
            </a:r>
            <a:r>
              <a:rPr kumimoji="1" lang="en-US" altLang="zh-TW" dirty="0" err="1"/>
              <a:t>siimatlab.zip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9DF70-494A-4D47-A443-0F2FEAB2815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605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F772D-7FE6-4D25-AD80-FF899BF08D20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18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"/>
          <p:cNvGrpSpPr>
            <a:grpSpLocks/>
          </p:cNvGrpSpPr>
          <p:nvPr userDrawn="1"/>
        </p:nvGrpSpPr>
        <p:grpSpPr bwMode="auto">
          <a:xfrm>
            <a:off x="3216275" y="5775325"/>
            <a:ext cx="1643063" cy="987425"/>
            <a:chOff x="-196" y="3137"/>
            <a:chExt cx="1352" cy="813"/>
          </a:xfrm>
        </p:grpSpPr>
        <p:sp>
          <p:nvSpPr>
            <p:cNvPr id="3" name="Oval 64"/>
            <p:cNvSpPr>
              <a:spLocks noChangeArrowheads="1"/>
            </p:cNvSpPr>
            <p:nvPr userDrawn="1"/>
          </p:nvSpPr>
          <p:spPr bwMode="auto">
            <a:xfrm>
              <a:off x="600" y="3137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" name="Oval 65"/>
            <p:cNvSpPr>
              <a:spLocks noChangeArrowheads="1"/>
            </p:cNvSpPr>
            <p:nvPr userDrawn="1"/>
          </p:nvSpPr>
          <p:spPr bwMode="auto">
            <a:xfrm>
              <a:off x="1028" y="3476"/>
              <a:ext cx="128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" name="Oval 66"/>
            <p:cNvSpPr>
              <a:spLocks noChangeArrowheads="1"/>
            </p:cNvSpPr>
            <p:nvPr userDrawn="1"/>
          </p:nvSpPr>
          <p:spPr bwMode="auto">
            <a:xfrm>
              <a:off x="731" y="3627"/>
              <a:ext cx="128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" name="Oval 67"/>
            <p:cNvSpPr>
              <a:spLocks noChangeArrowheads="1"/>
            </p:cNvSpPr>
            <p:nvPr userDrawn="1"/>
          </p:nvSpPr>
          <p:spPr bwMode="auto">
            <a:xfrm>
              <a:off x="296" y="3859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Oval 68"/>
            <p:cNvSpPr>
              <a:spLocks noChangeArrowheads="1"/>
            </p:cNvSpPr>
            <p:nvPr userDrawn="1"/>
          </p:nvSpPr>
          <p:spPr bwMode="auto">
            <a:xfrm>
              <a:off x="-196" y="3265"/>
              <a:ext cx="90" cy="9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Oval 69"/>
            <p:cNvSpPr>
              <a:spLocks noChangeArrowheads="1"/>
            </p:cNvSpPr>
            <p:nvPr userDrawn="1"/>
          </p:nvSpPr>
          <p:spPr bwMode="auto">
            <a:xfrm>
              <a:off x="-60" y="3438"/>
              <a:ext cx="182" cy="18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Line 70"/>
            <p:cNvSpPr>
              <a:spLocks noChangeShapeType="1"/>
            </p:cNvSpPr>
            <p:nvPr userDrawn="1"/>
          </p:nvSpPr>
          <p:spPr bwMode="auto">
            <a:xfrm flipH="1">
              <a:off x="567" y="3521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Line 71"/>
            <p:cNvSpPr>
              <a:spLocks noChangeShapeType="1"/>
            </p:cNvSpPr>
            <p:nvPr userDrawn="1"/>
          </p:nvSpPr>
          <p:spPr bwMode="auto">
            <a:xfrm flipH="1">
              <a:off x="-106" y="3310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Line 72"/>
            <p:cNvSpPr>
              <a:spLocks noChangeShapeType="1"/>
            </p:cNvSpPr>
            <p:nvPr userDrawn="1"/>
          </p:nvSpPr>
          <p:spPr bwMode="auto">
            <a:xfrm>
              <a:off x="347" y="3302"/>
              <a:ext cx="226" cy="227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Line 73"/>
            <p:cNvSpPr>
              <a:spLocks noChangeShapeType="1"/>
            </p:cNvSpPr>
            <p:nvPr userDrawn="1"/>
          </p:nvSpPr>
          <p:spPr bwMode="auto">
            <a:xfrm flipH="1">
              <a:off x="340" y="3249"/>
              <a:ext cx="273" cy="27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Line 74"/>
            <p:cNvSpPr>
              <a:spLocks noChangeShapeType="1"/>
            </p:cNvSpPr>
            <p:nvPr userDrawn="1"/>
          </p:nvSpPr>
          <p:spPr bwMode="auto">
            <a:xfrm>
              <a:off x="0" y="3521"/>
              <a:ext cx="340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Line 75"/>
            <p:cNvSpPr>
              <a:spLocks noChangeShapeType="1"/>
            </p:cNvSpPr>
            <p:nvPr userDrawn="1"/>
          </p:nvSpPr>
          <p:spPr bwMode="auto">
            <a:xfrm>
              <a:off x="340" y="3521"/>
              <a:ext cx="0" cy="408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Line 76"/>
            <p:cNvSpPr>
              <a:spLocks noChangeShapeType="1"/>
            </p:cNvSpPr>
            <p:nvPr userDrawn="1"/>
          </p:nvSpPr>
          <p:spPr bwMode="auto">
            <a:xfrm flipH="1">
              <a:off x="340" y="3686"/>
              <a:ext cx="409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16" name="Picture 105" descr="圖片1"/>
          <p:cNvPicPr>
            <a:picLocks noChangeAspect="1" noChangeArrowheads="1"/>
          </p:cNvPicPr>
          <p:nvPr userDrawn="1"/>
        </p:nvPicPr>
        <p:blipFill>
          <a:blip r:embed="rId3" cstate="print"/>
          <a:srcRect t="8401" r="15596" b="24275"/>
          <a:stretch>
            <a:fillRect/>
          </a:stretch>
        </p:blipFill>
        <p:spPr bwMode="auto">
          <a:xfrm>
            <a:off x="5303838" y="0"/>
            <a:ext cx="3840162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6" descr="圖片1"/>
          <p:cNvPicPr>
            <a:picLocks noChangeAspect="1" noChangeArrowheads="1"/>
          </p:cNvPicPr>
          <p:nvPr userDrawn="1"/>
        </p:nvPicPr>
        <p:blipFill>
          <a:blip r:embed="rId4" cstate="print"/>
          <a:srcRect t="28891" r="21906"/>
          <a:stretch>
            <a:fillRect/>
          </a:stretch>
        </p:blipFill>
        <p:spPr bwMode="auto">
          <a:xfrm>
            <a:off x="6659563" y="5084763"/>
            <a:ext cx="2484437" cy="136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07" descr="圖片2"/>
          <p:cNvPicPr>
            <a:picLocks noChangeAspect="1" noChangeArrowheads="1"/>
          </p:cNvPicPr>
          <p:nvPr userDrawn="1"/>
        </p:nvPicPr>
        <p:blipFill>
          <a:blip r:embed="rId5" cstate="print"/>
          <a:srcRect l="14632"/>
          <a:stretch>
            <a:fillRect/>
          </a:stretch>
        </p:blipFill>
        <p:spPr bwMode="auto">
          <a:xfrm>
            <a:off x="0" y="4979988"/>
            <a:ext cx="1843088" cy="130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08" descr="圖片2"/>
          <p:cNvPicPr>
            <a:picLocks noChangeAspect="1" noChangeArrowheads="1"/>
          </p:cNvPicPr>
          <p:nvPr userDrawn="1"/>
        </p:nvPicPr>
        <p:blipFill>
          <a:blip r:embed="rId5" cstate="print"/>
          <a:srcRect b="21786"/>
          <a:stretch>
            <a:fillRect/>
          </a:stretch>
        </p:blipFill>
        <p:spPr bwMode="auto">
          <a:xfrm>
            <a:off x="1044575" y="5940425"/>
            <a:ext cx="1943100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38412-9751-404C-93EF-BC1A0089C28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5738" y="188913"/>
            <a:ext cx="1998662" cy="5859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188913"/>
            <a:ext cx="5843588" cy="5859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D7D25-4FF0-4A08-A62E-FC992996E8B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188913"/>
            <a:ext cx="7654925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28775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049DA-1715-4332-8288-49BA63C99CE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913"/>
            <a:ext cx="8352928" cy="914400"/>
          </a:xfrm>
        </p:spPr>
        <p:txBody>
          <a:bodyPr/>
          <a:lstStyle>
            <a:lvl1pPr>
              <a:defRPr sz="3600" b="1" i="0" baseline="0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</a:defRPr>
            </a:lvl1pPr>
            <a:lvl2pPr>
              <a:defRPr baseline="0">
                <a:latin typeface="Calibri" pitchFamily="34" charset="0"/>
              </a:defRPr>
            </a:lvl2pPr>
            <a:lvl3pPr>
              <a:defRPr baseline="0">
                <a:latin typeface="Calibri" pitchFamily="34" charset="0"/>
              </a:defRPr>
            </a:lvl3pPr>
            <a:lvl4pPr>
              <a:defRPr baseline="0">
                <a:latin typeface="Calibri" pitchFamily="34" charset="0"/>
              </a:defRPr>
            </a:lvl4pPr>
            <a:lvl5pPr>
              <a:defRPr baseline="0"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aseline="0">
                <a:latin typeface="Calibri" pitchFamily="34" charset="0"/>
              </a:defRPr>
            </a:lvl1pPr>
          </a:lstStyle>
          <a:p>
            <a:pPr>
              <a:defRPr/>
            </a:pPr>
            <a:fld id="{9042F249-9FA7-4276-9856-EF4B9CBF37F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56D91-6C99-4244-940E-CFEA83FF3AB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28775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FDF24-2E45-4E15-A092-915C8059161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5561A-EF35-4F10-A947-9F83BB7BD27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395288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zh-TW" altLang="en-US"/>
              <a:t>M.-S. Chen</a:t>
            </a:r>
            <a:endParaRPr lang="en-US" altLang="zh-TW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55801-0A42-4FEA-8589-B312E9037FB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395288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zh-TW" altLang="en-US"/>
              <a:t>M.-S. Chen</a:t>
            </a:r>
            <a:endParaRPr lang="en-US" altLang="zh-TW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979A9-8D95-469F-8616-C69CC7172EE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6B7D3-132B-4048-AF8F-90652DB37BE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3530E-F2EC-44C5-B55D-C53452E1304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6" name="Line 4"/>
          <p:cNvSpPr>
            <a:spLocks noChangeShapeType="1"/>
          </p:cNvSpPr>
          <p:nvPr/>
        </p:nvSpPr>
        <p:spPr bwMode="auto">
          <a:xfrm>
            <a:off x="0" y="1192213"/>
            <a:ext cx="807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88913"/>
            <a:ext cx="76549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341438"/>
            <a:ext cx="83534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  第二層</a:t>
            </a:r>
          </a:p>
          <a:p>
            <a:pPr lvl="2"/>
            <a:r>
              <a:rPr lang="zh-TW" altLang="en-US"/>
              <a:t>  第三層</a:t>
            </a:r>
          </a:p>
          <a:p>
            <a:pPr lvl="3"/>
            <a:r>
              <a:rPr lang="zh-TW" altLang="en-US"/>
              <a:t>  第四層</a:t>
            </a:r>
          </a:p>
          <a:p>
            <a:pPr lvl="4"/>
            <a:r>
              <a:rPr lang="zh-TW" altLang="en-US"/>
              <a:t> 第五層</a:t>
            </a:r>
          </a:p>
        </p:txBody>
      </p:sp>
      <p:sp>
        <p:nvSpPr>
          <p:cNvPr id="33588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1750"/>
            <a:ext cx="79216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aseline="0">
                <a:cs typeface="+mn-cs"/>
              </a:defRPr>
            </a:lvl1pPr>
          </a:lstStyle>
          <a:p>
            <a:pPr>
              <a:defRPr/>
            </a:pPr>
            <a:fld id="{65A5A272-9677-4201-90B1-1316D8964D3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030" name="Picture 12" descr="C:\Documents and Settings\yuchiaw\Desktop\citi-template-for-Prof.-frank-wang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2" y="6223388"/>
            <a:ext cx="8136905" cy="63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75" r:id="rId3"/>
    <p:sldLayoutId id="2147483776" r:id="rId4"/>
    <p:sldLayoutId id="2147483777" r:id="rId5"/>
    <p:sldLayoutId id="2147483785" r:id="rId6"/>
    <p:sldLayoutId id="2147483786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u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chlear.com/au/home/understand/hearing-and-hl/hl-treatments/cochlear-implan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diamart.com/proddetail/gn-resound-digital-hearing-aids-2847120891.html" TargetMode="External"/><Relationship Id="rId4" Type="http://schemas.openxmlformats.org/officeDocument/2006/relationships/hyperlink" Target="https://www.cochlear.com/au/home/understand/hearing-and-hl/hl-treatments/cochlear-implant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droualb.faculty.mjc.edu/Course%20Materials/Physiology%20101/Chapter%20Notes/Fall%202007/figure_10_45_labeled.jpg" TargetMode="External"/><Relationship Id="rId13" Type="http://schemas.openxmlformats.org/officeDocument/2006/relationships/hyperlink" Target="http://www.cochlea.eu/en/cochlea/function" TargetMode="External"/><Relationship Id="rId3" Type="http://schemas.openxmlformats.org/officeDocument/2006/relationships/hyperlink" Target="https://www.faa.gov/about/initiatives/maintenance_hf/fatigue/publications/media/Aviation-MX-Human-Factors-Newsletter-Vol1-Issue3.pdf" TargetMode="External"/><Relationship Id="rId7" Type="http://schemas.openxmlformats.org/officeDocument/2006/relationships/hyperlink" Target="http://cias.rit.edu/media/uploads/faculty-f-projects/337/946_showcase_project_detail_item.jpeg" TargetMode="Externa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11" Type="http://schemas.openxmlformats.org/officeDocument/2006/relationships/hyperlink" Target="https://www.cochlear.com/au/home/understand/hearing-and-hl/hl-treatments/cochlear-implant" TargetMode="External"/><Relationship Id="rId5" Type="http://schemas.openxmlformats.org/officeDocument/2006/relationships/hyperlink" Target="https://www.newsoundhearing.com/blog/sensorineural-hearing-loss/" TargetMode="External"/><Relationship Id="rId10" Type="http://schemas.openxmlformats.org/officeDocument/2006/relationships/image" Target="../media/image14.jpe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hyperlink" Target="https://www.cochlear.com/au/home/understand/hearing-and-hl/hl-treatments/cochlear-implan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2627784" y="5263596"/>
            <a:ext cx="59404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zh-TW" sz="1600" b="1" dirty="0">
                <a:latin typeface="Calibri" pitchFamily="34" charset="0"/>
              </a:rPr>
              <a:t>Enoch </a:t>
            </a:r>
            <a:r>
              <a:rPr lang="en-US" altLang="zh-TW" sz="1600" b="1" dirty="0" err="1">
                <a:latin typeface="Calibri" pitchFamily="34" charset="0"/>
              </a:rPr>
              <a:t>Hsin</a:t>
            </a:r>
            <a:r>
              <a:rPr lang="en-US" altLang="zh-TW" sz="1600" b="1" dirty="0">
                <a:latin typeface="Calibri" pitchFamily="34" charset="0"/>
              </a:rPr>
              <a:t>-Ho Huang </a:t>
            </a:r>
            <a:r>
              <a:rPr lang="zh-TW" altLang="en-US" sz="1600" b="1" dirty="0">
                <a:latin typeface="DFKai-SB" panose="03000509000000000000" pitchFamily="49" charset="-120"/>
                <a:ea typeface="DFKai-SB" panose="03000509000000000000" pitchFamily="49" charset="-120"/>
              </a:rPr>
              <a:t>黃心和</a:t>
            </a:r>
            <a:endParaRPr lang="en-US" altLang="zh-TW" sz="1600" b="1" dirty="0">
              <a:latin typeface="DFKai-SB" panose="03000509000000000000" pitchFamily="49" charset="-120"/>
              <a:ea typeface="DFKai-SB" panose="03000509000000000000" pitchFamily="49" charset="-120"/>
            </a:endParaRPr>
          </a:p>
          <a:p>
            <a:pPr algn="r"/>
            <a:r>
              <a:rPr lang="en-US" altLang="zh-TW" sz="1600" b="1" dirty="0">
                <a:latin typeface="Calibri" pitchFamily="34" charset="0"/>
              </a:rPr>
              <a:t>Research Center for IT Innovation, Academia Sinica</a:t>
            </a:r>
          </a:p>
        </p:txBody>
      </p:sp>
      <p:sp>
        <p:nvSpPr>
          <p:cNvPr id="6148" name="Text Box 6"/>
          <p:cNvSpPr txBox="1">
            <a:spLocks noChangeArrowheads="1"/>
          </p:cNvSpPr>
          <p:nvPr/>
        </p:nvSpPr>
        <p:spPr bwMode="auto">
          <a:xfrm>
            <a:off x="5021263" y="5873750"/>
            <a:ext cx="18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TW" dirty="0">
              <a:solidFill>
                <a:srgbClr val="FFFF00"/>
              </a:solidFill>
              <a:latin typeface="Calibri" pitchFamily="34" charset="0"/>
            </a:endParaRPr>
          </a:p>
          <a:p>
            <a:endParaRPr lang="en-US" altLang="zh-TW" dirty="0">
              <a:solidFill>
                <a:srgbClr val="FFFF00"/>
              </a:solidFill>
              <a:latin typeface="Calibri" pitchFamily="34" charset="0"/>
            </a:endParaRPr>
          </a:p>
        </p:txBody>
      </p:sp>
      <p:sp>
        <p:nvSpPr>
          <p:cNvPr id="6" name="日付プレースホルダ 3"/>
          <p:cNvSpPr txBox="1">
            <a:spLocks/>
          </p:cNvSpPr>
          <p:nvPr/>
        </p:nvSpPr>
        <p:spPr bwMode="auto">
          <a:xfrm>
            <a:off x="7519108" y="6393135"/>
            <a:ext cx="1503533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1pPr>
            <a:lvl2pPr marL="742950" indent="-28575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2pPr>
            <a:lvl3pPr marL="1143000" indent="-2286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3pPr>
            <a:lvl4pPr marL="1600200" indent="-2286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4pPr>
            <a:lvl5pPr marL="2057400" indent="-228600" algn="l" rtl="0" fontAlgn="base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l"/>
              <a:defRPr kumimoji="1" sz="2000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l"/>
              <a:defRPr kumimoji="1" sz="2000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l"/>
              <a:defRPr kumimoji="1" sz="2000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l"/>
              <a:defRPr kumimoji="1" sz="2000" kern="1200">
                <a:solidFill>
                  <a:schemeClr val="tx1"/>
                </a:solidFill>
                <a:latin typeface="Arial" charset="0"/>
                <a:ea typeface="新細明體" charset="-120"/>
                <a:cs typeface="Arial" charset="0"/>
              </a:defRPr>
            </a:lvl9pPr>
          </a:lstStyle>
          <a:p>
            <a:r>
              <a:rPr lang="en-US" altLang="ja-JP" sz="1400" b="1" dirty="0">
                <a:solidFill>
                  <a:schemeClr val="accent6"/>
                </a:solidFill>
                <a:latin typeface="Calibri" pitchFamily="34" charset="0"/>
                <a:ea typeface="HGP創英角ｺﾞｼｯｸUB" pitchFamily="50" charset="-128"/>
              </a:rPr>
              <a:t>2020/7/8</a:t>
            </a:r>
          </a:p>
          <a:p>
            <a:endParaRPr lang="en-US" altLang="ja-JP" sz="1400" b="1" dirty="0">
              <a:solidFill>
                <a:schemeClr val="accent6"/>
              </a:solidFill>
              <a:latin typeface="Calibri" pitchFamily="34" charset="0"/>
              <a:ea typeface="HGP創英角ｺﾞｼｯｸUB" pitchFamily="50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91880" y="2420888"/>
            <a:ext cx="48965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Cochlear Implant</a:t>
            </a:r>
            <a:br>
              <a:rPr lang="en-US" altLang="zh-TW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br>
              <a:rPr lang="en-US" altLang="zh-TW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sz="3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Intelligibility Predictors</a:t>
            </a:r>
            <a:endParaRPr lang="zh-TW" altLang="en-US" sz="36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5364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55159" y="4830"/>
            <a:ext cx="8352928" cy="914400"/>
          </a:xfrm>
        </p:spPr>
        <p:txBody>
          <a:bodyPr/>
          <a:lstStyle/>
          <a:p>
            <a:pPr algn="ctr"/>
            <a:r>
              <a:rPr lang="en-US" altLang="zh-TW" sz="3200" dirty="0">
                <a:ea typeface="標楷體" pitchFamily="65" charset="-120"/>
                <a:cs typeface="Calibri" panose="020F0502020204030204" pitchFamily="34" charset="0"/>
              </a:rPr>
              <a:t>ElectrodeNet – Deep Learning Based Strategy</a:t>
            </a:r>
            <a:endParaRPr lang="zh-TW" altLang="en-US" sz="3200" dirty="0"/>
          </a:p>
        </p:txBody>
      </p:sp>
      <p:sp>
        <p:nvSpPr>
          <p:cNvPr id="57" name="投影片編號版面配置區 3">
            <a:extLst>
              <a:ext uri="{FF2B5EF4-FFF2-40B4-BE49-F238E27FC236}">
                <a16:creationId xmlns:a16="http://schemas.microsoft.com/office/drawing/2014/main" id="{FB59B153-BCEB-7644-8AE7-046D225B8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43888" y="6381750"/>
            <a:ext cx="792162" cy="360363"/>
          </a:xfrm>
        </p:spPr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F189965-9809-6742-9C2D-37A01E01CC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32" y="919230"/>
            <a:ext cx="5014382" cy="221553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3651F44-F222-824D-8972-97071FF4E56F}"/>
              </a:ext>
            </a:extLst>
          </p:cNvPr>
          <p:cNvSpPr txBox="1"/>
          <p:nvPr/>
        </p:nvSpPr>
        <p:spPr>
          <a:xfrm>
            <a:off x="3598842" y="2520000"/>
            <a:ext cx="1332148" cy="27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ElectrodeNet</a:t>
            </a:r>
            <a:endParaRPr kumimoji="1"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4BB4675-1B49-3941-A4AD-0E594C8CE824}"/>
              </a:ext>
            </a:extLst>
          </p:cNvPr>
          <p:cNvSpPr txBox="1"/>
          <p:nvPr/>
        </p:nvSpPr>
        <p:spPr>
          <a:xfrm>
            <a:off x="3598842" y="1419335"/>
            <a:ext cx="1332148" cy="27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ACE</a:t>
            </a:r>
            <a:endParaRPr kumimoji="1" lang="zh-TW" altLang="en-US" sz="12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2C4E366-2958-2E42-AC31-03D5143CFBF7}"/>
              </a:ext>
            </a:extLst>
          </p:cNvPr>
          <p:cNvGrpSpPr/>
          <p:nvPr/>
        </p:nvGrpSpPr>
        <p:grpSpPr>
          <a:xfrm>
            <a:off x="1824432" y="2960370"/>
            <a:ext cx="5014381" cy="3144387"/>
            <a:chOff x="1824432" y="2960370"/>
            <a:chExt cx="5014381" cy="314438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03DDC81-4A57-704C-8E2E-50B43C714E2F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432" y="3950718"/>
              <a:ext cx="5014381" cy="2154039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BD3FBC0-B623-B14D-8A33-3F1B9AC74F46}"/>
                </a:ext>
              </a:extLst>
            </p:cNvPr>
            <p:cNvSpPr txBox="1"/>
            <p:nvPr/>
          </p:nvSpPr>
          <p:spPr>
            <a:xfrm>
              <a:off x="3004776" y="5467719"/>
              <a:ext cx="252028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err="1"/>
                <a:t>D</a:t>
              </a:r>
              <a:r>
                <a:rPr lang="en-US" altLang="zh-TW" sz="1200" dirty="0" err="1"/>
                <a:t>ereverberated</a:t>
              </a:r>
              <a:r>
                <a:rPr lang="en-US" altLang="zh-TW" sz="1200" dirty="0"/>
                <a:t>/SE ElectrodeNet</a:t>
              </a:r>
              <a:endParaRPr kumimoji="1" lang="zh-TW" altLang="en-US" sz="1200" dirty="0"/>
            </a:p>
          </p:txBody>
        </p:sp>
        <p:sp>
          <p:nvSpPr>
            <p:cNvPr id="12" name="向下箭號 11">
              <a:extLst>
                <a:ext uri="{FF2B5EF4-FFF2-40B4-BE49-F238E27FC236}">
                  <a16:creationId xmlns:a16="http://schemas.microsoft.com/office/drawing/2014/main" id="{FE4F4242-3CBF-EF40-B5F2-3C120A9D84CC}"/>
                </a:ext>
              </a:extLst>
            </p:cNvPr>
            <p:cNvSpPr/>
            <p:nvPr/>
          </p:nvSpPr>
          <p:spPr bwMode="auto">
            <a:xfrm>
              <a:off x="3851920" y="2960370"/>
              <a:ext cx="720080" cy="850585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1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EC0355-64D0-5B45-B03B-9DFE2C2ED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F7EDDFF9-68E6-DD4C-B050-E1DF4C0EFE4C}"/>
              </a:ext>
            </a:extLst>
          </p:cNvPr>
          <p:cNvSpPr txBox="1">
            <a:spLocks/>
          </p:cNvSpPr>
          <p:nvPr/>
        </p:nvSpPr>
        <p:spPr>
          <a:xfrm>
            <a:off x="155750" y="177968"/>
            <a:ext cx="8880300" cy="1015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400" dirty="0"/>
              <a:t>Evaluation of CI Sound Processing</a:t>
            </a:r>
            <a:endParaRPr lang="zh-TW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ãcochlear implantãçåçæå°çµæ">
            <a:extLst>
              <a:ext uri="{FF2B5EF4-FFF2-40B4-BE49-F238E27FC236}">
                <a16:creationId xmlns:a16="http://schemas.microsoft.com/office/drawing/2014/main" id="{F789170C-06D7-3A49-A64F-057A465A39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62604"/>
            <a:ext cx="4831569" cy="42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A2B045A-2DB0-AF4B-B625-06F203E0A0AF}"/>
              </a:ext>
            </a:extLst>
          </p:cNvPr>
          <p:cNvSpPr txBox="1"/>
          <p:nvPr/>
        </p:nvSpPr>
        <p:spPr>
          <a:xfrm>
            <a:off x="971600" y="5564563"/>
            <a:ext cx="3356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hlinkClick r:id="rId3"/>
              </a:rPr>
              <a:t>https://</a:t>
            </a:r>
            <a:r>
              <a:rPr kumimoji="1" lang="en-US" altLang="zh-TW" sz="1200" dirty="0" err="1">
                <a:hlinkClick r:id="rId3"/>
              </a:rPr>
              <a:t>www.cochlear.com</a:t>
            </a:r>
            <a:r>
              <a:rPr kumimoji="1" lang="en-US" altLang="zh-TW" sz="1200" dirty="0">
                <a:hlinkClick r:id="rId3"/>
              </a:rPr>
              <a:t>/au/home/understand/hearing-and-hl/hl-treatments/cochlear-implant</a:t>
            </a:r>
            <a:endParaRPr kumimoji="1" lang="zh-TW" altLang="en-US" sz="1200" dirty="0"/>
          </a:p>
        </p:txBody>
      </p:sp>
      <p:sp>
        <p:nvSpPr>
          <p:cNvPr id="12" name="Shape 165">
            <a:extLst>
              <a:ext uri="{FF2B5EF4-FFF2-40B4-BE49-F238E27FC236}">
                <a16:creationId xmlns:a16="http://schemas.microsoft.com/office/drawing/2014/main" id="{45D16FF8-B7CA-414D-97BE-ED0FAE275666}"/>
              </a:ext>
            </a:extLst>
          </p:cNvPr>
          <p:cNvSpPr/>
          <p:nvPr/>
        </p:nvSpPr>
        <p:spPr>
          <a:xfrm>
            <a:off x="5966091" y="4477116"/>
            <a:ext cx="2168907" cy="80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0433FF"/>
                </a:solidFill>
              </a:defRPr>
            </a:lvl1pPr>
          </a:lstStyle>
          <a:p>
            <a:pPr algn="ctr"/>
            <a:r>
              <a:rPr lang="en-US" sz="2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Normal-Hearing Simulation</a:t>
            </a:r>
            <a:endParaRPr sz="20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4" descr="The best free Earphone icon images. Download from 109 free icons ...">
            <a:extLst>
              <a:ext uri="{FF2B5EF4-FFF2-40B4-BE49-F238E27FC236}">
                <a16:creationId xmlns:a16="http://schemas.microsoft.com/office/drawing/2014/main" id="{801D8FEE-5DF4-AA41-8B8B-1793B08F5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07" y="1556792"/>
            <a:ext cx="2879277" cy="28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65">
            <a:extLst>
              <a:ext uri="{FF2B5EF4-FFF2-40B4-BE49-F238E27FC236}">
                <a16:creationId xmlns:a16="http://schemas.microsoft.com/office/drawing/2014/main" id="{ED7DA6DF-B7D2-0444-A1E5-54283272886A}"/>
              </a:ext>
            </a:extLst>
          </p:cNvPr>
          <p:cNvSpPr/>
          <p:nvPr/>
        </p:nvSpPr>
        <p:spPr>
          <a:xfrm>
            <a:off x="2267744" y="4436069"/>
            <a:ext cx="1692609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0433FF"/>
                </a:solidFill>
              </a:defRPr>
            </a:lvl1pPr>
          </a:lstStyle>
          <a:p>
            <a:pPr algn="ctr"/>
            <a:r>
              <a:rPr lang="en-US" sz="2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CI Subjects</a:t>
            </a:r>
            <a:endParaRPr sz="20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27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9A0259AD-E393-3342-8301-A83EFEC661E0}"/>
              </a:ext>
            </a:extLst>
          </p:cNvPr>
          <p:cNvGrpSpPr/>
          <p:nvPr/>
        </p:nvGrpSpPr>
        <p:grpSpPr>
          <a:xfrm>
            <a:off x="155750" y="980728"/>
            <a:ext cx="9060283" cy="4104456"/>
            <a:chOff x="155750" y="980728"/>
            <a:chExt cx="9060283" cy="410445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1FEFA9B-2F20-0546-BEC5-5D7E6D92569F}"/>
                </a:ext>
              </a:extLst>
            </p:cNvPr>
            <p:cNvSpPr/>
            <p:nvPr/>
          </p:nvSpPr>
          <p:spPr bwMode="auto">
            <a:xfrm>
              <a:off x="155750" y="980728"/>
              <a:ext cx="8832500" cy="4104456"/>
            </a:xfrm>
            <a:prstGeom prst="rect">
              <a:avLst/>
            </a:prstGeom>
            <a:solidFill>
              <a:schemeClr val="accent1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001CEC3-E475-E947-87FC-043BAFC160C1}"/>
                </a:ext>
              </a:extLst>
            </p:cNvPr>
            <p:cNvSpPr txBox="1"/>
            <p:nvPr/>
          </p:nvSpPr>
          <p:spPr>
            <a:xfrm>
              <a:off x="6444208" y="1340768"/>
              <a:ext cx="27718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0066FF"/>
                  </a:solidFill>
                  <a:sym typeface="Wingdings" pitchFamily="2" charset="2"/>
                </a:rPr>
                <a:t>IRB Procedure for human experiments</a:t>
              </a:r>
              <a:endParaRPr kumimoji="1" lang="zh-TW" altLang="en-US" sz="2800" dirty="0">
                <a:solidFill>
                  <a:srgbClr val="0066FF"/>
                </a:solidFill>
              </a:endParaRPr>
            </a:p>
          </p:txBody>
        </p:sp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696700-8275-9944-AC52-DAB8A5A87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052736"/>
            <a:ext cx="8353425" cy="5329014"/>
          </a:xfrm>
        </p:spPr>
        <p:txBody>
          <a:bodyPr/>
          <a:lstStyle/>
          <a:p>
            <a:r>
              <a:rPr kumimoji="1" lang="en-US" altLang="zh-TW" sz="3600" b="1" dirty="0"/>
              <a:t>CI Subject </a:t>
            </a:r>
            <a:r>
              <a:rPr kumimoji="1" lang="en-US" altLang="zh-TW" sz="3600" b="1" dirty="0">
                <a:solidFill>
                  <a:srgbClr val="C00000"/>
                </a:solidFill>
              </a:rPr>
              <a:t>Hearing Test</a:t>
            </a:r>
            <a:br>
              <a:rPr kumimoji="1" lang="en-US" altLang="zh-TW" dirty="0"/>
            </a:br>
            <a:r>
              <a:rPr kumimoji="1" lang="en-US" altLang="zh-TW" dirty="0">
                <a:sym typeface="Wingdings" pitchFamily="2" charset="2"/>
              </a:rPr>
              <a:t> Time-consuming</a:t>
            </a:r>
            <a:br>
              <a:rPr kumimoji="1" lang="en-US" altLang="zh-TW" dirty="0">
                <a:sym typeface="Wingdings" pitchFamily="2" charset="2"/>
              </a:rPr>
            </a:br>
            <a:r>
              <a:rPr kumimoji="1" lang="en-US" altLang="zh-TW" dirty="0">
                <a:sym typeface="Wingdings" pitchFamily="2" charset="2"/>
              </a:rPr>
              <a:t> Variability among CI users</a:t>
            </a:r>
            <a:br>
              <a:rPr kumimoji="1" lang="en-US" altLang="zh-TW" dirty="0">
                <a:sym typeface="Wingdings" pitchFamily="2" charset="2"/>
              </a:rPr>
            </a:br>
            <a:r>
              <a:rPr kumimoji="1" lang="en-US" altLang="zh-TW" dirty="0">
                <a:sym typeface="Wingdings" pitchFamily="2" charset="2"/>
              </a:rPr>
              <a:t>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Special sound processing equipment</a:t>
            </a:r>
            <a:endParaRPr lang="en-US" altLang="zh-TW" dirty="0"/>
          </a:p>
          <a:p>
            <a:r>
              <a:rPr kumimoji="1" lang="en-US" altLang="zh-TW" sz="3600" b="1" dirty="0"/>
              <a:t>Normal-Hearing </a:t>
            </a:r>
            <a:r>
              <a:rPr lang="en-US" altLang="zh-TW" sz="3600" b="1" dirty="0"/>
              <a:t>Subject </a:t>
            </a:r>
            <a:r>
              <a:rPr lang="en-US" altLang="zh-TW" sz="3600" b="1" dirty="0">
                <a:solidFill>
                  <a:srgbClr val="C00000"/>
                </a:solidFill>
              </a:rPr>
              <a:t>Hearing Test</a:t>
            </a:r>
            <a:br>
              <a:rPr lang="en-US" altLang="zh-TW" dirty="0"/>
            </a:br>
            <a:r>
              <a:rPr lang="en-US" altLang="zh-TW" dirty="0">
                <a:sym typeface="Wingdings" pitchFamily="2" charset="2"/>
              </a:rPr>
              <a:t>Similar limitations as CI subjects </a:t>
            </a:r>
            <a:br>
              <a:rPr lang="en-US" altLang="zh-TW" dirty="0">
                <a:sym typeface="Wingdings" pitchFamily="2" charset="2"/>
              </a:rPr>
            </a:br>
            <a:r>
              <a:rPr lang="en-US" altLang="zh-TW" dirty="0">
                <a:sym typeface="Wingdings" pitchFamily="2" charset="2"/>
              </a:rPr>
              <a:t>Simulated CI sound with vocoder</a:t>
            </a:r>
            <a:br>
              <a:rPr lang="en-US" altLang="zh-TW" dirty="0">
                <a:sym typeface="Wingdings" pitchFamily="2" charset="2"/>
              </a:rPr>
            </a:br>
            <a:endParaRPr lang="en-US" altLang="zh-TW" dirty="0">
              <a:sym typeface="Wingdings" pitchFamily="2" charset="2"/>
            </a:endParaRPr>
          </a:p>
          <a:p>
            <a:r>
              <a:rPr kumimoji="1" lang="en-US" altLang="zh-TW" sz="3600" b="1" dirty="0">
                <a:sym typeface="Wingdings" pitchFamily="2" charset="2"/>
              </a:rPr>
              <a:t>Objective Prediction Measures</a:t>
            </a:r>
            <a:br>
              <a:rPr kumimoji="1" lang="en-US" altLang="zh-TW" dirty="0">
                <a:sym typeface="Wingdings" pitchFamily="2" charset="2"/>
              </a:rPr>
            </a:br>
            <a:r>
              <a:rPr kumimoji="1" lang="en-US" altLang="zh-TW" dirty="0">
                <a:sym typeface="Wingdings" pitchFamily="2" charset="2"/>
              </a:rPr>
              <a:t> STOI, PESQ, etc.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EC0355-64D0-5B45-B03B-9DFE2C2ED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F7EDDFF9-68E6-DD4C-B050-E1DF4C0EFE4C}"/>
              </a:ext>
            </a:extLst>
          </p:cNvPr>
          <p:cNvSpPr txBox="1">
            <a:spLocks/>
          </p:cNvSpPr>
          <p:nvPr/>
        </p:nvSpPr>
        <p:spPr>
          <a:xfrm>
            <a:off x="155750" y="177968"/>
            <a:ext cx="8880300" cy="1015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400" dirty="0"/>
              <a:t>Evaluation of CI Sound Processing</a:t>
            </a:r>
            <a:endParaRPr lang="zh-TW" altLang="en-US" sz="32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ãcochlear implantãçåçæå°çµæ">
            <a:extLst>
              <a:ext uri="{FF2B5EF4-FFF2-40B4-BE49-F238E27FC236}">
                <a16:creationId xmlns:a16="http://schemas.microsoft.com/office/drawing/2014/main" id="{4E3FFAC1-5841-0A4B-A292-7BEFDC80C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52736"/>
            <a:ext cx="1332759" cy="116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e best free Earphone icon images. Download from 109 free icons ...">
            <a:extLst>
              <a:ext uri="{FF2B5EF4-FFF2-40B4-BE49-F238E27FC236}">
                <a16:creationId xmlns:a16="http://schemas.microsoft.com/office/drawing/2014/main" id="{E789B0AF-FD5C-5F45-B460-11ED0DF6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242" y="3528523"/>
            <a:ext cx="1057251" cy="10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85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CD0501F0-FDFA-A14D-927C-FC4903E12B03}"/>
              </a:ext>
            </a:extLst>
          </p:cNvPr>
          <p:cNvGrpSpPr/>
          <p:nvPr/>
        </p:nvGrpSpPr>
        <p:grpSpPr>
          <a:xfrm>
            <a:off x="827584" y="1052736"/>
            <a:ext cx="6423769" cy="4752528"/>
            <a:chOff x="827584" y="1052736"/>
            <a:chExt cx="6423769" cy="4752528"/>
          </a:xfrm>
        </p:grpSpPr>
        <p:sp>
          <p:nvSpPr>
            <p:cNvPr id="10" name="剪去並圓角化單一角落矩形 9">
              <a:extLst>
                <a:ext uri="{FF2B5EF4-FFF2-40B4-BE49-F238E27FC236}">
                  <a16:creationId xmlns:a16="http://schemas.microsoft.com/office/drawing/2014/main" id="{FC045FA7-B2AC-494D-8AB8-CC2A6AA64FF2}"/>
                </a:ext>
              </a:extLst>
            </p:cNvPr>
            <p:cNvSpPr/>
            <p:nvPr/>
          </p:nvSpPr>
          <p:spPr bwMode="auto">
            <a:xfrm>
              <a:off x="827584" y="1052736"/>
              <a:ext cx="6381533" cy="3960440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8" name="副標題 2">
              <a:extLst>
                <a:ext uri="{FF2B5EF4-FFF2-40B4-BE49-F238E27FC236}">
                  <a16:creationId xmlns:a16="http://schemas.microsoft.com/office/drawing/2014/main" id="{EC5E0FCF-8F3B-8D48-BE17-7DF94DD820D7}"/>
                </a:ext>
              </a:extLst>
            </p:cNvPr>
            <p:cNvSpPr txBox="1">
              <a:spLocks/>
            </p:cNvSpPr>
            <p:nvPr/>
          </p:nvSpPr>
          <p:spPr>
            <a:xfrm>
              <a:off x="869820" y="2698417"/>
              <a:ext cx="6381533" cy="250274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20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800" dirty="0">
                  <a:latin typeface="Arial" panose="020B0604020202020204" pitchFamily="34" charset="0"/>
                  <a:cs typeface="Arial" panose="020B0604020202020204" pitchFamily="34" charset="0"/>
                </a:rPr>
                <a:t>Assumptions for Prediction:</a:t>
              </a:r>
              <a:endParaRPr lang="en-US" altLang="zh-TW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Bands with positive SNR contribute to intelligibility.</a:t>
              </a:r>
            </a:p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Prediction based on linearly </a:t>
              </a:r>
              <a:r>
                <a:rPr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weighted</a:t>
              </a:r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band SNRs.</a:t>
              </a:r>
            </a:p>
            <a:p>
              <a:endPara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圖說文字 8">
              <a:extLst>
                <a:ext uri="{FF2B5EF4-FFF2-40B4-BE49-F238E27FC236}">
                  <a16:creationId xmlns:a16="http://schemas.microsoft.com/office/drawing/2014/main" id="{B56F1C16-31B9-6E4B-B7F9-EF6E96160275}"/>
                </a:ext>
              </a:extLst>
            </p:cNvPr>
            <p:cNvSpPr/>
            <p:nvPr/>
          </p:nvSpPr>
          <p:spPr>
            <a:xfrm>
              <a:off x="4086358" y="5162614"/>
              <a:ext cx="2988156" cy="642650"/>
            </a:xfrm>
            <a:prstGeom prst="wedgeRectCallout">
              <a:avLst>
                <a:gd name="adj1" fmla="val -20994"/>
                <a:gd name="adj2" fmla="val -133739"/>
              </a:avLst>
            </a:prstGeom>
            <a:solidFill>
              <a:srgbClr val="FFD57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Band Importance Function (BIF)</a:t>
              </a:r>
              <a:endParaRPr kumimoji="1" lang="zh-TW" altLang="en-US" sz="2000" i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A0C801-50ED-1244-A1F0-C5E04FA941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D9AF1D0E-B38E-454A-B4FE-D6626F0C2C98}"/>
              </a:ext>
            </a:extLst>
          </p:cNvPr>
          <p:cNvSpPr txBox="1">
            <a:spLocks/>
          </p:cNvSpPr>
          <p:nvPr/>
        </p:nvSpPr>
        <p:spPr>
          <a:xfrm>
            <a:off x="152400" y="107313"/>
            <a:ext cx="8621486" cy="1015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400" dirty="0"/>
              <a:t>Audibility</a:t>
            </a:r>
            <a:endParaRPr lang="zh-TW" alt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90F5D5C-B72A-CD4B-A566-2A94F4674ED1}"/>
              </a:ext>
            </a:extLst>
          </p:cNvPr>
          <p:cNvSpPr txBox="1"/>
          <p:nvPr/>
        </p:nvSpPr>
        <p:spPr>
          <a:xfrm>
            <a:off x="6023842" y="1365660"/>
            <a:ext cx="164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A1FBDD4-A650-D24E-BAF0-10A95A3C4183}"/>
              </a:ext>
            </a:extLst>
          </p:cNvPr>
          <p:cNvSpPr txBox="1"/>
          <p:nvPr/>
        </p:nvSpPr>
        <p:spPr>
          <a:xfrm>
            <a:off x="1676483" y="1360711"/>
            <a:ext cx="294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006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Intelligibility</a:t>
            </a:r>
          </a:p>
        </p:txBody>
      </p:sp>
    </p:spTree>
    <p:extLst>
      <p:ext uri="{BB962C8B-B14F-4D97-AF65-F5344CB8AC3E}">
        <p14:creationId xmlns:p14="http://schemas.microsoft.com/office/powerpoint/2010/main" val="291280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CC1BC04-CA30-654E-9299-D175087FCA0F}"/>
              </a:ext>
            </a:extLst>
          </p:cNvPr>
          <p:cNvSpPr/>
          <p:nvPr/>
        </p:nvSpPr>
        <p:spPr bwMode="auto">
          <a:xfrm>
            <a:off x="5893269" y="6052579"/>
            <a:ext cx="3250731" cy="80542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2E1237DA-3D25-D74E-B615-80B1977A035E}"/>
              </a:ext>
            </a:extLst>
          </p:cNvPr>
          <p:cNvSpPr txBox="1">
            <a:spLocks/>
          </p:cNvSpPr>
          <p:nvPr/>
        </p:nvSpPr>
        <p:spPr>
          <a:xfrm>
            <a:off x="257387" y="532374"/>
            <a:ext cx="5240215" cy="20679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Interval:</a:t>
            </a:r>
          </a:p>
          <a:p>
            <a:r>
              <a:rPr lang="en-US" altLang="zh-TW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non-octave bands</a:t>
            </a:r>
            <a:endParaRPr lang="en-US" altLang="zh-TW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SII, STOI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1/3-octave bands</a:t>
            </a:r>
            <a:endParaRPr lang="en-US" altLang="zh-TW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STI, NCM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Octave-wide bands</a:t>
            </a:r>
            <a:b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TW" altLang="en-US" sz="2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D40E42-F42C-1943-BE34-B13B1538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246" y="815794"/>
            <a:ext cx="1957754" cy="60422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5927B3D-0F65-DB4E-B71C-C0485FF18B99}"/>
              </a:ext>
            </a:extLst>
          </p:cNvPr>
          <p:cNvSpPr/>
          <p:nvPr/>
        </p:nvSpPr>
        <p:spPr>
          <a:xfrm>
            <a:off x="7273206" y="1582615"/>
            <a:ext cx="651594" cy="25790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A12F5C-5CA0-B843-9569-87DBD4F9369D}"/>
              </a:ext>
            </a:extLst>
          </p:cNvPr>
          <p:cNvSpPr/>
          <p:nvPr/>
        </p:nvSpPr>
        <p:spPr>
          <a:xfrm>
            <a:off x="7273206" y="2344017"/>
            <a:ext cx="651594" cy="25790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BE0BD5-2FCA-5049-B831-F70F82A464D5}"/>
              </a:ext>
            </a:extLst>
          </p:cNvPr>
          <p:cNvSpPr/>
          <p:nvPr/>
        </p:nvSpPr>
        <p:spPr>
          <a:xfrm>
            <a:off x="7273206" y="3092023"/>
            <a:ext cx="651594" cy="25790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88849A-C608-7744-8C24-5A164C4D27FC}"/>
              </a:ext>
            </a:extLst>
          </p:cNvPr>
          <p:cNvSpPr/>
          <p:nvPr/>
        </p:nvSpPr>
        <p:spPr>
          <a:xfrm>
            <a:off x="7273206" y="3840029"/>
            <a:ext cx="651594" cy="25790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E1CAF4-153C-AA45-98E2-6DB99E8D4DF3}"/>
              </a:ext>
            </a:extLst>
          </p:cNvPr>
          <p:cNvSpPr/>
          <p:nvPr/>
        </p:nvSpPr>
        <p:spPr>
          <a:xfrm>
            <a:off x="7273206" y="4622782"/>
            <a:ext cx="768825" cy="25790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37801D-5B49-B04C-87FA-DD454B524CFB}"/>
              </a:ext>
            </a:extLst>
          </p:cNvPr>
          <p:cNvSpPr/>
          <p:nvPr/>
        </p:nvSpPr>
        <p:spPr>
          <a:xfrm>
            <a:off x="7275655" y="5647511"/>
            <a:ext cx="768825" cy="25790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882B7B9-A114-9543-A011-9E5131211280}"/>
              </a:ext>
            </a:extLst>
          </p:cNvPr>
          <p:cNvSpPr/>
          <p:nvPr/>
        </p:nvSpPr>
        <p:spPr>
          <a:xfrm>
            <a:off x="7273206" y="6395517"/>
            <a:ext cx="768825" cy="257908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副標題 2">
            <a:extLst>
              <a:ext uri="{FF2B5EF4-FFF2-40B4-BE49-F238E27FC236}">
                <a16:creationId xmlns:a16="http://schemas.microsoft.com/office/drawing/2014/main" id="{76EE2128-0FB1-FE4F-99E4-011A96F00ED3}"/>
              </a:ext>
            </a:extLst>
          </p:cNvPr>
          <p:cNvSpPr txBox="1">
            <a:spLocks/>
          </p:cNvSpPr>
          <p:nvPr/>
        </p:nvSpPr>
        <p:spPr>
          <a:xfrm>
            <a:off x="7998800" y="3107955"/>
            <a:ext cx="1071199" cy="1042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Octave Bands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849F032-E387-BF4D-8A2E-FAF092A240BA}"/>
              </a:ext>
            </a:extLst>
          </p:cNvPr>
          <p:cNvSpPr txBox="1"/>
          <p:nvPr/>
        </p:nvSpPr>
        <p:spPr>
          <a:xfrm>
            <a:off x="7273206" y="196742"/>
            <a:ext cx="1957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800" dirty="0">
                <a:solidFill>
                  <a:schemeClr val="tx1">
                    <a:lumMod val="50000"/>
                  </a:schemeClr>
                </a:solidFill>
              </a:rPr>
              <a:t>Piercy, J. J. B. (2015). The Relevance of Coral Reed Soundscapes to Larval Fish Responses (Doctoral dissertation, University of Essex).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C5991FC-ABF3-F543-896E-7DC5E0952D9C}"/>
              </a:ext>
            </a:extLst>
          </p:cNvPr>
          <p:cNvGrpSpPr/>
          <p:nvPr/>
        </p:nvGrpSpPr>
        <p:grpSpPr>
          <a:xfrm>
            <a:off x="118954" y="1981201"/>
            <a:ext cx="7468588" cy="4560276"/>
            <a:chOff x="118954" y="1981201"/>
            <a:chExt cx="7468588" cy="4560276"/>
          </a:xfrm>
        </p:grpSpPr>
        <p:sp>
          <p:nvSpPr>
            <p:cNvPr id="17" name="副標題 2">
              <a:extLst>
                <a:ext uri="{FF2B5EF4-FFF2-40B4-BE49-F238E27FC236}">
                  <a16:creationId xmlns:a16="http://schemas.microsoft.com/office/drawing/2014/main" id="{3B508BC1-F403-F842-B13E-D62FD2E98FAB}"/>
                </a:ext>
              </a:extLst>
            </p:cNvPr>
            <p:cNvSpPr txBox="1">
              <a:spLocks/>
            </p:cNvSpPr>
            <p:nvPr/>
          </p:nvSpPr>
          <p:spPr>
            <a:xfrm>
              <a:off x="118954" y="2924458"/>
              <a:ext cx="6294875" cy="31281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20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 of Bands:</a:t>
              </a:r>
            </a:p>
            <a:p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20 bands. Several versions</a:t>
              </a:r>
              <a:endParaRPr lang="en-US" altLang="zh-TW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TW" sz="24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SII</a:t>
              </a:r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18 bands (160, 200, 250, … 8000 Hz)</a:t>
              </a:r>
              <a:endParaRPr lang="en-US" altLang="zh-TW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TW" sz="2400" dirty="0">
                  <a:solidFill>
                    <a:srgbClr val="FF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</a:t>
              </a:r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7 bands (250, 500, 1000, …, 8000Hz)</a:t>
              </a:r>
            </a:p>
            <a:p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NCM </a:t>
              </a:r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20 bands (335, 410, 496, …, 6908Hz)</a:t>
              </a:r>
            </a:p>
            <a:p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STOI </a:t>
              </a:r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 15 bands (150, 189, 238, 200,…, 3810Hz)</a:t>
              </a:r>
              <a:b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zh-TW" altLang="en-US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左中括弧 1">
              <a:extLst>
                <a:ext uri="{FF2B5EF4-FFF2-40B4-BE49-F238E27FC236}">
                  <a16:creationId xmlns:a16="http://schemas.microsoft.com/office/drawing/2014/main" id="{23544C46-5C0A-F341-B62E-33A698E325F7}"/>
                </a:ext>
              </a:extLst>
            </p:cNvPr>
            <p:cNvSpPr/>
            <p:nvPr/>
          </p:nvSpPr>
          <p:spPr>
            <a:xfrm>
              <a:off x="7005143" y="2235217"/>
              <a:ext cx="268063" cy="4216647"/>
            </a:xfrm>
            <a:prstGeom prst="leftBracket">
              <a:avLst/>
            </a:prstGeom>
            <a:ln w="38100">
              <a:solidFill>
                <a:srgbClr val="0000FF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20" name="副標題 2">
              <a:extLst>
                <a:ext uri="{FF2B5EF4-FFF2-40B4-BE49-F238E27FC236}">
                  <a16:creationId xmlns:a16="http://schemas.microsoft.com/office/drawing/2014/main" id="{A335D154-D259-D141-B1FB-6E00A05AD50F}"/>
                </a:ext>
              </a:extLst>
            </p:cNvPr>
            <p:cNvSpPr txBox="1">
              <a:spLocks/>
            </p:cNvSpPr>
            <p:nvPr/>
          </p:nvSpPr>
          <p:spPr>
            <a:xfrm>
              <a:off x="6516343" y="3795415"/>
              <a:ext cx="1071199" cy="51084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20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400" dirty="0">
                  <a:ln w="0">
                    <a:noFill/>
                  </a:ln>
                  <a:solidFill>
                    <a:srgbClr val="0000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SII</a:t>
              </a:r>
            </a:p>
          </p:txBody>
        </p:sp>
        <p:sp>
          <p:nvSpPr>
            <p:cNvPr id="21" name="左中括弧 20">
              <a:extLst>
                <a:ext uri="{FF2B5EF4-FFF2-40B4-BE49-F238E27FC236}">
                  <a16:creationId xmlns:a16="http://schemas.microsoft.com/office/drawing/2014/main" id="{A7B92F1F-E695-A54C-9617-C3B6FB4BA449}"/>
                </a:ext>
              </a:extLst>
            </p:cNvPr>
            <p:cNvSpPr/>
            <p:nvPr/>
          </p:nvSpPr>
          <p:spPr>
            <a:xfrm>
              <a:off x="6504381" y="1981201"/>
              <a:ext cx="694823" cy="4560276"/>
            </a:xfrm>
            <a:prstGeom prst="leftBracket">
              <a:avLst/>
            </a:prstGeom>
            <a:ln w="38100">
              <a:solidFill>
                <a:srgbClr val="FF00FF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rgbClr val="0000FF"/>
                  </a:solidFill>
                </a:ln>
              </a:endParaRPr>
            </a:p>
          </p:txBody>
        </p:sp>
        <p:sp>
          <p:nvSpPr>
            <p:cNvPr id="22" name="副標題 2">
              <a:extLst>
                <a:ext uri="{FF2B5EF4-FFF2-40B4-BE49-F238E27FC236}">
                  <a16:creationId xmlns:a16="http://schemas.microsoft.com/office/drawing/2014/main" id="{20C47933-F2C7-A84D-BE98-2BE3AA7718C1}"/>
                </a:ext>
              </a:extLst>
            </p:cNvPr>
            <p:cNvSpPr txBox="1">
              <a:spLocks/>
            </p:cNvSpPr>
            <p:nvPr/>
          </p:nvSpPr>
          <p:spPr>
            <a:xfrm>
              <a:off x="5893269" y="3514293"/>
              <a:ext cx="1071199" cy="51084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20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2400" dirty="0">
                  <a:ln w="0">
                    <a:noFill/>
                  </a:ln>
                  <a:solidFill>
                    <a:srgbClr val="FF00F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STI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47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7C2F3B-375A-E749-9BFC-91E0F8A2F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558E9F61-9605-8846-9567-993D460491FB}"/>
              </a:ext>
            </a:extLst>
          </p:cNvPr>
          <p:cNvSpPr txBox="1">
            <a:spLocks/>
          </p:cNvSpPr>
          <p:nvPr/>
        </p:nvSpPr>
        <p:spPr>
          <a:xfrm>
            <a:off x="1043608" y="1556792"/>
            <a:ext cx="7320994" cy="4320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STOI is not good enough for CI vocoded speech.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objective predictor is perfect.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 processing algorithms for CIs and objective predictors are required to be improved.</a:t>
            </a:r>
          </a:p>
          <a:p>
            <a:endParaRPr lang="en-US" altLang="zh-TW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Non-intrusive measures for CI??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C73C1792-BD14-DD4A-BA90-BF3F8C2C1245}"/>
              </a:ext>
            </a:extLst>
          </p:cNvPr>
          <p:cNvSpPr txBox="1">
            <a:spLocks/>
          </p:cNvSpPr>
          <p:nvPr/>
        </p:nvSpPr>
        <p:spPr>
          <a:xfrm>
            <a:off x="152400" y="107313"/>
            <a:ext cx="8621486" cy="1015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4400" dirty="0"/>
              <a:t>Conclusion</a:t>
            </a:r>
            <a:endParaRPr lang="zh-TW" alt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974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782BD37-6B02-7040-8A47-918A6111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688" y="2852936"/>
            <a:ext cx="5112321" cy="72008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4400" b="1" dirty="0"/>
              <a:t>Thank you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9428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55159" y="4830"/>
            <a:ext cx="8352928" cy="914400"/>
          </a:xfrm>
        </p:spPr>
        <p:txBody>
          <a:bodyPr/>
          <a:lstStyle/>
          <a:p>
            <a:r>
              <a:rPr lang="en-US" altLang="zh-TW" sz="3200" dirty="0">
                <a:ea typeface="標楷體" pitchFamily="65" charset="-120"/>
                <a:cs typeface="Calibri" panose="020F0502020204030204" pitchFamily="34" charset="0"/>
              </a:rPr>
              <a:t>About Me</a:t>
            </a:r>
            <a:endParaRPr lang="zh-TW" altLang="en-US" sz="3200" dirty="0"/>
          </a:p>
        </p:txBody>
      </p:sp>
      <p:sp>
        <p:nvSpPr>
          <p:cNvPr id="57" name="投影片編號版面配置區 3">
            <a:extLst>
              <a:ext uri="{FF2B5EF4-FFF2-40B4-BE49-F238E27FC236}">
                <a16:creationId xmlns:a16="http://schemas.microsoft.com/office/drawing/2014/main" id="{FB59B153-BCEB-7644-8AE7-046D225B8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43888" y="6381750"/>
            <a:ext cx="792162" cy="360363"/>
          </a:xfrm>
        </p:spPr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  <p:pic>
        <p:nvPicPr>
          <p:cNvPr id="1036" name="Picture 12" descr="Cochlear Implants for Hearing Loss: Benefits and Risks">
            <a:extLst>
              <a:ext uri="{FF2B5EF4-FFF2-40B4-BE49-F238E27FC236}">
                <a16:creationId xmlns:a16="http://schemas.microsoft.com/office/drawing/2014/main" id="{5F45FA90-6F2E-D84E-B268-0F6230CE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00979"/>
            <a:ext cx="3548268" cy="175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FFCC8257-09DC-2C40-BDA4-67AF8E1DE715}"/>
              </a:ext>
            </a:extLst>
          </p:cNvPr>
          <p:cNvGrpSpPr/>
          <p:nvPr/>
        </p:nvGrpSpPr>
        <p:grpSpPr>
          <a:xfrm>
            <a:off x="692735" y="4468799"/>
            <a:ext cx="8010163" cy="2384371"/>
            <a:chOff x="692735" y="4468799"/>
            <a:chExt cx="8010163" cy="2384371"/>
          </a:xfrm>
        </p:grpSpPr>
        <p:pic>
          <p:nvPicPr>
            <p:cNvPr id="2052" name="Picture 4" descr="Get the App - McMurray Gospel Assembly">
              <a:extLst>
                <a:ext uri="{FF2B5EF4-FFF2-40B4-BE49-F238E27FC236}">
                  <a16:creationId xmlns:a16="http://schemas.microsoft.com/office/drawing/2014/main" id="{329A7807-BF27-4946-A355-CEB58445B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602" y="4838188"/>
              <a:ext cx="2045587" cy="1137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7B9974B8-6146-3348-BF3B-C6E29CB77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9469" y="4468799"/>
              <a:ext cx="2773429" cy="2384371"/>
            </a:xfrm>
            <a:prstGeom prst="rect">
              <a:avLst/>
            </a:prstGeom>
          </p:spPr>
        </p:pic>
        <p:pic>
          <p:nvPicPr>
            <p:cNvPr id="8" name="Picture 6" descr="Gavin's Logo Library: 國立中央大學LOGO">
              <a:extLst>
                <a:ext uri="{FF2B5EF4-FFF2-40B4-BE49-F238E27FC236}">
                  <a16:creationId xmlns:a16="http://schemas.microsoft.com/office/drawing/2014/main" id="{4D9DBCA3-5114-664E-8018-B4B2274A7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35" y="5021688"/>
              <a:ext cx="2952157" cy="754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775B753F-116E-1A46-92E9-2E48B4E2D71D}"/>
              </a:ext>
            </a:extLst>
          </p:cNvPr>
          <p:cNvGrpSpPr/>
          <p:nvPr/>
        </p:nvGrpSpPr>
        <p:grpSpPr>
          <a:xfrm>
            <a:off x="607322" y="524997"/>
            <a:ext cx="6712474" cy="3411619"/>
            <a:chOff x="607322" y="524997"/>
            <a:chExt cx="6712474" cy="3411619"/>
          </a:xfrm>
        </p:grpSpPr>
        <p:pic>
          <p:nvPicPr>
            <p:cNvPr id="1034" name="Picture 10" descr="Philips 32PFL5522D - 32&quot; Widescreen HD Ready LCD TV - With ...">
              <a:extLst>
                <a:ext uri="{FF2B5EF4-FFF2-40B4-BE49-F238E27FC236}">
                  <a16:creationId xmlns:a16="http://schemas.microsoft.com/office/drawing/2014/main" id="{4D0FDDFD-E86A-2043-9459-B464F8A9A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396" y="524997"/>
              <a:ext cx="2184400" cy="201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借助CAE工具改善相機鏡頭外殼真圓度| Blog | Moldex3D :: 塑膠射出成型 ...">
              <a:extLst>
                <a:ext uri="{FF2B5EF4-FFF2-40B4-BE49-F238E27FC236}">
                  <a16:creationId xmlns:a16="http://schemas.microsoft.com/office/drawing/2014/main" id="{6F1A4477-4C06-C342-9FD8-B794DAF9E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22" y="2857229"/>
              <a:ext cx="3271892" cy="1079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14" descr="University of Auckland - Global Opportunities">
            <a:extLst>
              <a:ext uri="{FF2B5EF4-FFF2-40B4-BE49-F238E27FC236}">
                <a16:creationId xmlns:a16="http://schemas.microsoft.com/office/drawing/2014/main" id="{2C35D0DE-E2AD-FF43-BE6F-FA51BFC4D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28" y="1187171"/>
            <a:ext cx="2954699" cy="97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6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68954-9A4B-E148-8269-06C8B700E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036748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Hearing Aid (HA) &amp; Cochlear Implant (CI)</a:t>
            </a:r>
            <a:endParaRPr kumimoji="1" lang="zh-TW" altLang="en-US" dirty="0"/>
          </a:p>
        </p:txBody>
      </p:sp>
      <p:pic>
        <p:nvPicPr>
          <p:cNvPr id="2050" name="Picture 2" descr="「hearing aids」的圖片搜尋結果">
            <a:extLst>
              <a:ext uri="{FF2B5EF4-FFF2-40B4-BE49-F238E27FC236}">
                <a16:creationId xmlns:a16="http://schemas.microsoft.com/office/drawing/2014/main" id="{ED9D2B51-B3D8-E243-88C1-8931539B04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77" y="1802952"/>
            <a:ext cx="3769329" cy="37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ãcochlear implantãçåçæå°çµæ">
            <a:extLst>
              <a:ext uri="{FF2B5EF4-FFF2-40B4-BE49-F238E27FC236}">
                <a16:creationId xmlns:a16="http://schemas.microsoft.com/office/drawing/2014/main" id="{6341139C-483E-4E49-A30D-BBEFEB7CD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879" y="1802952"/>
            <a:ext cx="4296644" cy="37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6719E1-E49C-E640-8B64-BF53C32223F7}"/>
              </a:ext>
            </a:extLst>
          </p:cNvPr>
          <p:cNvSpPr txBox="1"/>
          <p:nvPr/>
        </p:nvSpPr>
        <p:spPr>
          <a:xfrm>
            <a:off x="4590069" y="5650451"/>
            <a:ext cx="455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hlinkClick r:id="rId4"/>
              </a:rPr>
              <a:t>https://</a:t>
            </a:r>
            <a:r>
              <a:rPr kumimoji="1" lang="en-US" altLang="zh-TW" sz="1200" dirty="0" err="1">
                <a:hlinkClick r:id="rId4"/>
              </a:rPr>
              <a:t>www.cochlear.com</a:t>
            </a:r>
            <a:r>
              <a:rPr kumimoji="1" lang="en-US" altLang="zh-TW" sz="1200" dirty="0">
                <a:hlinkClick r:id="rId4"/>
              </a:rPr>
              <a:t>/au/home/understand/hearing-and-hl/hl-treatments/cochlear-implant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47239C-79AF-064E-8217-B761D2C5B5C0}"/>
              </a:ext>
            </a:extLst>
          </p:cNvPr>
          <p:cNvSpPr txBox="1"/>
          <p:nvPr/>
        </p:nvSpPr>
        <p:spPr>
          <a:xfrm>
            <a:off x="198372" y="5664201"/>
            <a:ext cx="408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hlinkClick r:id="rId5"/>
              </a:rPr>
              <a:t>https://</a:t>
            </a:r>
            <a:r>
              <a:rPr kumimoji="1" lang="en-US" altLang="zh-TW" sz="1200" dirty="0" err="1">
                <a:hlinkClick r:id="rId5"/>
              </a:rPr>
              <a:t>www.indiamart.com</a:t>
            </a:r>
            <a:r>
              <a:rPr kumimoji="1" lang="en-US" altLang="zh-TW" sz="1200" dirty="0">
                <a:hlinkClick r:id="rId5"/>
              </a:rPr>
              <a:t>/</a:t>
            </a:r>
            <a:r>
              <a:rPr kumimoji="1" lang="en-US" altLang="zh-TW" sz="1200" dirty="0" err="1">
                <a:hlinkClick r:id="rId5"/>
              </a:rPr>
              <a:t>proddetail</a:t>
            </a:r>
            <a:r>
              <a:rPr kumimoji="1" lang="en-US" altLang="zh-TW" sz="1200" dirty="0">
                <a:hlinkClick r:id="rId5"/>
              </a:rPr>
              <a:t>/gn-resound-digital-hearing-aids-2847120891.html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0173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18632D1-98D5-7046-966D-DAE19B0F2CCD}"/>
              </a:ext>
            </a:extLst>
          </p:cNvPr>
          <p:cNvSpPr txBox="1"/>
          <p:nvPr/>
        </p:nvSpPr>
        <p:spPr>
          <a:xfrm>
            <a:off x="46089" y="5979682"/>
            <a:ext cx="49416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hlinkClick r:id="rId3"/>
              </a:rPr>
              <a:t>https://</a:t>
            </a:r>
            <a:r>
              <a:rPr kumimoji="1" lang="en-US" altLang="zh-TW" sz="1100" dirty="0" err="1">
                <a:hlinkClick r:id="rId3"/>
              </a:rPr>
              <a:t>www.faa.gov</a:t>
            </a:r>
            <a:r>
              <a:rPr kumimoji="1" lang="en-US" altLang="zh-TW" sz="1100" dirty="0">
                <a:hlinkClick r:id="rId3"/>
              </a:rPr>
              <a:t>/about/initiatives/</a:t>
            </a:r>
            <a:r>
              <a:rPr kumimoji="1" lang="en-US" altLang="zh-TW" sz="1100" dirty="0" err="1">
                <a:hlinkClick r:id="rId3"/>
              </a:rPr>
              <a:t>maintenance_hf</a:t>
            </a:r>
            <a:r>
              <a:rPr kumimoji="1" lang="en-US" altLang="zh-TW" sz="1100" dirty="0">
                <a:hlinkClick r:id="rId3"/>
              </a:rPr>
              <a:t>/fatigue/publications/media/Aviation-MX-Human-Factors-Newsletter-Vol1-Issue3.pdf</a:t>
            </a:r>
            <a:endParaRPr kumimoji="1" lang="zh-TW" altLang="en-US" sz="1100" dirty="0"/>
          </a:p>
        </p:txBody>
      </p:sp>
      <p:pic>
        <p:nvPicPr>
          <p:cNvPr id="1026" name="Picture 2" descr="「hair cell hearing loss cochlea」的圖片搜尋結果">
            <a:extLst>
              <a:ext uri="{FF2B5EF4-FFF2-40B4-BE49-F238E27FC236}">
                <a16:creationId xmlns:a16="http://schemas.microsoft.com/office/drawing/2014/main" id="{68685400-A800-AA49-8AD8-6EC744E2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35" y="1844825"/>
            <a:ext cx="3082685" cy="149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0C133A-A43F-B04B-B973-FB02E407B9E7}"/>
              </a:ext>
            </a:extLst>
          </p:cNvPr>
          <p:cNvSpPr txBox="1"/>
          <p:nvPr/>
        </p:nvSpPr>
        <p:spPr>
          <a:xfrm>
            <a:off x="57657" y="1192967"/>
            <a:ext cx="3357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hlinkClick r:id="rId5"/>
              </a:rPr>
              <a:t>https://</a:t>
            </a:r>
            <a:r>
              <a:rPr kumimoji="1" lang="en-US" altLang="zh-TW" sz="1100" dirty="0" err="1">
                <a:hlinkClick r:id="rId5"/>
              </a:rPr>
              <a:t>www.newsoundhearing.com</a:t>
            </a:r>
            <a:r>
              <a:rPr kumimoji="1" lang="en-US" altLang="zh-TW" sz="1100" dirty="0">
                <a:hlinkClick r:id="rId5"/>
              </a:rPr>
              <a:t>/blog/sensorineural-hearing-loss/</a:t>
            </a:r>
            <a:endParaRPr kumimoji="1" lang="zh-TW" altLang="en-US" sz="11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F00FE0-15E5-C94F-817A-EB8E4982A4AC}"/>
              </a:ext>
            </a:extLst>
          </p:cNvPr>
          <p:cNvSpPr txBox="1">
            <a:spLocks/>
          </p:cNvSpPr>
          <p:nvPr/>
        </p:nvSpPr>
        <p:spPr bwMode="auto">
          <a:xfrm>
            <a:off x="210702" y="99184"/>
            <a:ext cx="8722596" cy="117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Font typeface="Arial" charset="0"/>
              <a:buChar char="•"/>
              <a:defRPr kumimoji="1" sz="3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Font typeface="Wingdings" pitchFamily="2" charset="2"/>
              <a:buChar char="Ø"/>
              <a:defRPr kumimoji="1" sz="2800" baseline="0">
                <a:solidFill>
                  <a:schemeClr val="tx1"/>
                </a:solidFill>
                <a:latin typeface="Calibri" pitchFamily="34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FF"/>
              </a:buClr>
              <a:buFont typeface="Wingdings" pitchFamily="2" charset="2"/>
              <a:buChar char="u"/>
              <a:defRPr kumimoji="1" sz="2400" baseline="0">
                <a:solidFill>
                  <a:schemeClr val="tx1"/>
                </a:solidFill>
                <a:latin typeface="Calibri" pitchFamily="34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p"/>
              <a:defRPr kumimoji="1" sz="2000" baseline="0">
                <a:solidFill>
                  <a:schemeClr val="tx1"/>
                </a:solidFill>
                <a:latin typeface="Calibri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 baseline="0">
                <a:solidFill>
                  <a:schemeClr val="tx1"/>
                </a:solidFill>
                <a:latin typeface="Calibri" pitchFamily="34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kern="0" dirty="0">
                <a:latin typeface="Times New Roman" charset="0"/>
                <a:ea typeface="Times New Roman" charset="0"/>
                <a:cs typeface="Times New Roman" charset="0"/>
              </a:rPr>
              <a:t>If </a:t>
            </a:r>
            <a:r>
              <a:rPr lang="en-US" altLang="zh-CN" sz="2800" kern="0" dirty="0">
                <a:solidFill>
                  <a:srgbClr val="FF2F92"/>
                </a:solidFill>
                <a:latin typeface="Times New Roman" charset="0"/>
                <a:ea typeface="Times New Roman" charset="0"/>
                <a:cs typeface="Times New Roman" charset="0"/>
              </a:rPr>
              <a:t>hair cells</a:t>
            </a:r>
            <a:r>
              <a:rPr lang="en-US" altLang="zh-CN" sz="2800" kern="0" dirty="0">
                <a:latin typeface="Times New Roman" charset="0"/>
                <a:ea typeface="Times New Roman" charset="0"/>
                <a:cs typeface="Times New Roman" charset="0"/>
              </a:rPr>
              <a:t> in the cochlear are damaged, </a:t>
            </a:r>
            <a:br>
              <a:rPr lang="en-US" altLang="zh-CN" sz="2800" kern="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CN" sz="2800" kern="0" dirty="0">
                <a:latin typeface="Times New Roman" charset="0"/>
                <a:ea typeface="Times New Roman" charset="0"/>
                <a:cs typeface="Times New Roman" charset="0"/>
              </a:rPr>
              <a:t>the auditory neurons cannot be excited </a:t>
            </a:r>
            <a:r>
              <a:rPr lang="en-US" altLang="zh-CN" sz="2800" kern="0" dirty="0"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 hearing loss</a:t>
            </a:r>
            <a:endParaRPr lang="en-US" altLang="zh-CN" sz="280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506AC434-D83F-164A-95EB-15F7B0237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870" y="1080208"/>
            <a:ext cx="3171815" cy="3016216"/>
          </a:xfrm>
          <a:prstGeom prst="rect">
            <a:avLst/>
          </a:prstGeom>
        </p:spPr>
      </p:pic>
      <p:sp>
        <p:nvSpPr>
          <p:cNvPr id="18" name="Shape 165">
            <a:extLst>
              <a:ext uri="{FF2B5EF4-FFF2-40B4-BE49-F238E27FC236}">
                <a16:creationId xmlns:a16="http://schemas.microsoft.com/office/drawing/2014/main" id="{A627C519-3E7C-3B43-A31C-94F44E7EC574}"/>
              </a:ext>
            </a:extLst>
          </p:cNvPr>
          <p:cNvSpPr/>
          <p:nvPr/>
        </p:nvSpPr>
        <p:spPr>
          <a:xfrm>
            <a:off x="1153323" y="3306888"/>
            <a:ext cx="1094680" cy="67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0433FF"/>
                </a:solidFill>
              </a:defRPr>
            </a:lvl1pPr>
          </a:lstStyle>
          <a:p>
            <a:r>
              <a:rPr lang="en-US" sz="2000" dirty="0">
                <a:solidFill>
                  <a:srgbClr val="FF2F92"/>
                </a:solidFill>
                <a:latin typeface="Arial" charset="0"/>
                <a:ea typeface="Arial" charset="0"/>
                <a:cs typeface="Arial" charset="0"/>
              </a:rPr>
              <a:t>hair cell</a:t>
            </a:r>
            <a:endParaRPr sz="2000" dirty="0">
              <a:solidFill>
                <a:srgbClr val="FF2F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73C521B4-034C-A142-9167-87A3F3C34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18020"/>
            <a:ext cx="903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1000" dirty="0">
                <a:solidFill>
                  <a:srgbClr val="660066"/>
                </a:solidFill>
                <a:latin typeface="Verdana" charset="0"/>
              </a:rPr>
              <a:t>Image:</a:t>
            </a:r>
            <a:endParaRPr lang="en-US" altLang="zh-TW" sz="1000" dirty="0">
              <a:solidFill>
                <a:srgbClr val="660066"/>
              </a:solidFill>
              <a:latin typeface="Verdana" charset="0"/>
              <a:hlinkClick r:id="rId7"/>
            </a:endParaRPr>
          </a:p>
          <a:p>
            <a:pPr eaLnBrk="1" hangingPunct="1"/>
            <a:r>
              <a:rPr lang="en-US" altLang="zh-TW" sz="1000" dirty="0">
                <a:solidFill>
                  <a:srgbClr val="660066"/>
                </a:solidFill>
                <a:latin typeface="Verdana" charset="0"/>
                <a:hlinkClick r:id="rId8" invalidUrl="http://droualb.faculty.mjc.edu/Course Materials/Physiology 101/Chapter Notes/Fall 2007/figure_10_45_labeled.jpg"/>
              </a:rPr>
              <a:t>mjc.edu</a:t>
            </a:r>
            <a:endParaRPr lang="en-US" altLang="zh-TW" sz="1000" dirty="0">
              <a:solidFill>
                <a:srgbClr val="660066"/>
              </a:solidFill>
              <a:latin typeface="Verdana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A091EC-3FCC-BE45-9CF7-EF0E4BBA1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46089" y="3957855"/>
            <a:ext cx="5710675" cy="1986696"/>
          </a:xfrm>
        </p:spPr>
      </p:pic>
      <p:pic>
        <p:nvPicPr>
          <p:cNvPr id="10" name="Picture 2" descr="ãcochlear implantãçåçæå°çµæ">
            <a:extLst>
              <a:ext uri="{FF2B5EF4-FFF2-40B4-BE49-F238E27FC236}">
                <a16:creationId xmlns:a16="http://schemas.microsoft.com/office/drawing/2014/main" id="{AA647FBC-B350-074C-A418-AB063F027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03" y="1292135"/>
            <a:ext cx="2792553" cy="244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C1E30A9-9DE9-D142-9ACD-EF45E2E4B684}"/>
              </a:ext>
            </a:extLst>
          </p:cNvPr>
          <p:cNvSpPr txBox="1"/>
          <p:nvPr/>
        </p:nvSpPr>
        <p:spPr>
          <a:xfrm>
            <a:off x="6606989" y="3591496"/>
            <a:ext cx="2391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hlinkClick r:id="rId11"/>
              </a:rPr>
              <a:t>https://</a:t>
            </a:r>
            <a:r>
              <a:rPr kumimoji="1" lang="en-US" altLang="zh-TW" sz="1200" dirty="0" err="1">
                <a:hlinkClick r:id="rId11"/>
              </a:rPr>
              <a:t>www.cochlear.com</a:t>
            </a:r>
            <a:r>
              <a:rPr kumimoji="1" lang="en-US" altLang="zh-TW" sz="1200" dirty="0">
                <a:hlinkClick r:id="rId11"/>
              </a:rPr>
              <a:t>/au/home/understand/hearing-and-hl/hl-treatments/cochlear-implant</a:t>
            </a:r>
            <a:endParaRPr kumimoji="1" lang="zh-TW" altLang="en-US" sz="1200" dirty="0"/>
          </a:p>
        </p:txBody>
      </p:sp>
      <p:pic>
        <p:nvPicPr>
          <p:cNvPr id="12" name="圖片 9" descr="cochlea_freq.png">
            <a:extLst>
              <a:ext uri="{FF2B5EF4-FFF2-40B4-BE49-F238E27FC236}">
                <a16:creationId xmlns:a16="http://schemas.microsoft.com/office/drawing/2014/main" id="{D16DB6D2-346D-D74C-9430-C2135A4FB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18" y="4216806"/>
            <a:ext cx="1573683" cy="2171682"/>
          </a:xfrm>
          <a:prstGeom prst="rect">
            <a:avLst/>
          </a:prstGeom>
        </p:spPr>
      </p:pic>
      <p:sp>
        <p:nvSpPr>
          <p:cNvPr id="13" name="Text Box 6">
            <a:extLst>
              <a:ext uri="{FF2B5EF4-FFF2-40B4-BE49-F238E27FC236}">
                <a16:creationId xmlns:a16="http://schemas.microsoft.com/office/drawing/2014/main" id="{0987C736-5F02-ED4D-AEB6-FA03D5FAC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7493" y="6058941"/>
            <a:ext cx="10648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charset="0"/>
                <a:ea typeface="新細明體" charset="0"/>
              </a:defRPr>
            </a:lvl9pPr>
          </a:lstStyle>
          <a:p>
            <a:pPr eaLnBrk="1" hangingPunct="1"/>
            <a:r>
              <a:rPr lang="en-US" altLang="zh-TW" sz="1000" dirty="0">
                <a:solidFill>
                  <a:srgbClr val="660066"/>
                </a:solidFill>
                <a:latin typeface="Verdana" charset="0"/>
              </a:rPr>
              <a:t>Image:</a:t>
            </a:r>
            <a:endParaRPr lang="en-US" altLang="zh-TW" sz="1000" dirty="0">
              <a:solidFill>
                <a:srgbClr val="660066"/>
              </a:solidFill>
              <a:latin typeface="Verdana" charset="0"/>
              <a:hlinkClick r:id="rId7"/>
            </a:endParaRPr>
          </a:p>
          <a:p>
            <a:pPr eaLnBrk="1" hangingPunct="1"/>
            <a:r>
              <a:rPr lang="en-US" altLang="zh-TW" sz="1000" dirty="0">
                <a:solidFill>
                  <a:srgbClr val="660066"/>
                </a:solidFill>
                <a:latin typeface="Verdana" charset="0"/>
                <a:hlinkClick r:id="rId13"/>
              </a:rPr>
              <a:t>cochlea.eu</a:t>
            </a:r>
            <a:endParaRPr lang="en-US" altLang="zh-TW" sz="1000" dirty="0">
              <a:solidFill>
                <a:srgbClr val="660066"/>
              </a:solidFill>
              <a:latin typeface="Verdana" charset="0"/>
            </a:endParaRPr>
          </a:p>
        </p:txBody>
      </p:sp>
      <p:sp>
        <p:nvSpPr>
          <p:cNvPr id="16" name="Shape 165">
            <a:extLst>
              <a:ext uri="{FF2B5EF4-FFF2-40B4-BE49-F238E27FC236}">
                <a16:creationId xmlns:a16="http://schemas.microsoft.com/office/drawing/2014/main" id="{5DD08CE2-3D9B-AC4A-A7BA-446A5130D36D}"/>
              </a:ext>
            </a:extLst>
          </p:cNvPr>
          <p:cNvSpPr/>
          <p:nvPr/>
        </p:nvSpPr>
        <p:spPr>
          <a:xfrm>
            <a:off x="7895426" y="5372459"/>
            <a:ext cx="848272" cy="51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0433FF"/>
                </a:solidFill>
              </a:defRPr>
            </a:lvl1pPr>
          </a:lstStyle>
          <a:p>
            <a:pPr algn="ctr"/>
            <a:r>
              <a:rPr lang="en-US" sz="20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Apex</a:t>
            </a:r>
            <a:endParaRPr sz="2000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4">
            <a:extLst>
              <a:ext uri="{FF2B5EF4-FFF2-40B4-BE49-F238E27FC236}">
                <a16:creationId xmlns:a16="http://schemas.microsoft.com/office/drawing/2014/main" id="{09994822-B07C-794A-936F-D99919948EDD}"/>
              </a:ext>
            </a:extLst>
          </p:cNvPr>
          <p:cNvCxnSpPr>
            <a:cxnSpLocks/>
          </p:cNvCxnSpPr>
          <p:nvPr/>
        </p:nvCxnSpPr>
        <p:spPr>
          <a:xfrm flipH="1" flipV="1">
            <a:off x="7491029" y="5031745"/>
            <a:ext cx="499614" cy="597061"/>
          </a:xfrm>
          <a:prstGeom prst="line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165">
            <a:extLst>
              <a:ext uri="{FF2B5EF4-FFF2-40B4-BE49-F238E27FC236}">
                <a16:creationId xmlns:a16="http://schemas.microsoft.com/office/drawing/2014/main" id="{5069319E-328A-2A4F-8468-716ADBB66D76}"/>
              </a:ext>
            </a:extLst>
          </p:cNvPr>
          <p:cNvSpPr/>
          <p:nvPr/>
        </p:nvSpPr>
        <p:spPr>
          <a:xfrm>
            <a:off x="6642757" y="5969967"/>
            <a:ext cx="848272" cy="51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0433FF"/>
                </a:solidFill>
              </a:defRPr>
            </a:lvl1pPr>
          </a:lstStyle>
          <a:p>
            <a:r>
              <a:rPr lang="en-US" sz="2000" dirty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Base</a:t>
            </a:r>
            <a:endParaRPr sz="2000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4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A7A7A5D8-1B25-2047-BCAC-045FE34AFA41}"/>
              </a:ext>
            </a:extLst>
          </p:cNvPr>
          <p:cNvSpPr/>
          <p:nvPr/>
        </p:nvSpPr>
        <p:spPr bwMode="auto">
          <a:xfrm flipH="1">
            <a:off x="-10965" y="6161430"/>
            <a:ext cx="9154964" cy="69657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29" y="2400298"/>
            <a:ext cx="6062579" cy="34209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6813ED3-1A03-C349-B3B8-04DFF3B2CBE0}"/>
              </a:ext>
            </a:extLst>
          </p:cNvPr>
          <p:cNvSpPr/>
          <p:nvPr/>
        </p:nvSpPr>
        <p:spPr bwMode="auto">
          <a:xfrm>
            <a:off x="4139761" y="2292439"/>
            <a:ext cx="1997745" cy="39936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7" y="457201"/>
            <a:ext cx="8291264" cy="77723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  <a:r>
              <a:rPr lang="en-US" altLang="zh-TW" sz="36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zh-TW" sz="36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zh-TW" altLang="en-US" sz="36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-10964" y="5808860"/>
            <a:ext cx="431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</a:rPr>
              <a:t>Goupell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, M. J. (2015). Pushing the envelope of auditory research with cochlear implants. </a:t>
            </a:r>
            <a:r>
              <a:rPr lang="en-US" altLang="zh-TW" sz="1200" i="1" dirty="0">
                <a:solidFill>
                  <a:schemeClr val="bg1">
                    <a:lumMod val="65000"/>
                  </a:schemeClr>
                </a:solidFill>
              </a:rPr>
              <a:t>Acoustics Today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, </a:t>
            </a:r>
            <a:r>
              <a:rPr lang="en-US" altLang="zh-TW" sz="1200" i="1" dirty="0">
                <a:solidFill>
                  <a:schemeClr val="bg1">
                    <a:lumMod val="65000"/>
                  </a:schemeClr>
                </a:solidFill>
              </a:rPr>
              <a:t>11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, 26-33.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D052B15-8392-F84A-AD6F-E89C184F9C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2" y="1385875"/>
            <a:ext cx="8838596" cy="708194"/>
          </a:xfrm>
          <a:prstGeom prst="rect">
            <a:avLst/>
          </a:prstGeom>
        </p:spPr>
      </p:pic>
      <p:sp>
        <p:nvSpPr>
          <p:cNvPr id="6" name="左大括弧 5">
            <a:extLst>
              <a:ext uri="{FF2B5EF4-FFF2-40B4-BE49-F238E27FC236}">
                <a16:creationId xmlns:a16="http://schemas.microsoft.com/office/drawing/2014/main" id="{B8BDFFB6-BB81-4F46-94FC-8655255F5E65}"/>
              </a:ext>
            </a:extLst>
          </p:cNvPr>
          <p:cNvSpPr/>
          <p:nvPr/>
        </p:nvSpPr>
        <p:spPr bwMode="auto">
          <a:xfrm rot="16200000">
            <a:off x="5349279" y="200513"/>
            <a:ext cx="461665" cy="4464496"/>
          </a:xfrm>
          <a:prstGeom prst="leftBrace">
            <a:avLst/>
          </a:prstGeom>
          <a:solidFill>
            <a:schemeClr val="bg1"/>
          </a:solidFill>
          <a:ln w="38100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7F82A018-EC37-744C-9C5E-7E5A54883A0C}"/>
              </a:ext>
            </a:extLst>
          </p:cNvPr>
          <p:cNvSpPr txBox="1">
            <a:spLocks/>
          </p:cNvSpPr>
          <p:nvPr/>
        </p:nvSpPr>
        <p:spPr bwMode="auto">
          <a:xfrm>
            <a:off x="4572000" y="2861964"/>
            <a:ext cx="3791156" cy="777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5000" lnSpcReduction="2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 i="0" baseline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bg1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-US" altLang="zh-TW" kern="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Strategy</a:t>
            </a:r>
            <a:br>
              <a:rPr lang="en-US" altLang="zh-TW" kern="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kern="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 Strategy</a:t>
            </a:r>
            <a:endParaRPr lang="zh-TW" altLang="en-US" kern="0" dirty="0">
              <a:solidFill>
                <a:srgbClr val="33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52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29" y="2400298"/>
            <a:ext cx="6062579" cy="342090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6813ED3-1A03-C349-B3B8-04DFF3B2CBE0}"/>
              </a:ext>
            </a:extLst>
          </p:cNvPr>
          <p:cNvSpPr/>
          <p:nvPr/>
        </p:nvSpPr>
        <p:spPr bwMode="auto">
          <a:xfrm>
            <a:off x="4139761" y="2292439"/>
            <a:ext cx="2037747" cy="39936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-10964" y="5808860"/>
            <a:ext cx="431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</a:rPr>
              <a:t>Goupell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, M. J. (2015). Pushing the envelope of auditory research with cochlear implants. </a:t>
            </a:r>
            <a:r>
              <a:rPr lang="en-US" altLang="zh-TW" sz="1200" i="1" dirty="0">
                <a:solidFill>
                  <a:schemeClr val="bg1">
                    <a:lumMod val="65000"/>
                  </a:schemeClr>
                </a:solidFill>
              </a:rPr>
              <a:t>Acoustics Today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, </a:t>
            </a:r>
            <a:r>
              <a:rPr lang="en-US" altLang="zh-TW" sz="1200" i="1" dirty="0">
                <a:solidFill>
                  <a:schemeClr val="bg1">
                    <a:lumMod val="65000"/>
                  </a:schemeClr>
                </a:solidFill>
              </a:rPr>
              <a:t>11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, 26-33.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D052B15-8392-F84A-AD6F-E89C184F9C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2" y="1385875"/>
            <a:ext cx="8838596" cy="708194"/>
          </a:xfrm>
          <a:prstGeom prst="rect">
            <a:avLst/>
          </a:prstGeom>
        </p:spPr>
      </p:pic>
      <p:cxnSp>
        <p:nvCxnSpPr>
          <p:cNvPr id="15" name="直線單箭頭接點 14"/>
          <p:cNvCxnSpPr>
            <a:cxnSpLocks/>
          </p:cNvCxnSpPr>
          <p:nvPr/>
        </p:nvCxnSpPr>
        <p:spPr>
          <a:xfrm>
            <a:off x="4353776" y="3212976"/>
            <a:ext cx="78485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5076EED-225B-CA4B-B87D-98FDF4AFD688}"/>
              </a:ext>
            </a:extLst>
          </p:cNvPr>
          <p:cNvSpPr/>
          <p:nvPr/>
        </p:nvSpPr>
        <p:spPr bwMode="auto">
          <a:xfrm>
            <a:off x="8309269" y="1400428"/>
            <a:ext cx="682029" cy="67908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AF5617C2-CB3E-A04F-B82F-A019B578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7" y="457201"/>
            <a:ext cx="8291264" cy="77723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  <a:r>
              <a:rPr lang="en-US" altLang="zh-TW" sz="36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zh-TW" sz="36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zh-TW" altLang="en-US" sz="36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線單箭頭接點 14">
            <a:extLst>
              <a:ext uri="{FF2B5EF4-FFF2-40B4-BE49-F238E27FC236}">
                <a16:creationId xmlns:a16="http://schemas.microsoft.com/office/drawing/2014/main" id="{AA368AEF-77DD-5A49-8745-4C7567CC74E9}"/>
              </a:ext>
            </a:extLst>
          </p:cNvPr>
          <p:cNvCxnSpPr>
            <a:cxnSpLocks/>
          </p:cNvCxnSpPr>
          <p:nvPr/>
        </p:nvCxnSpPr>
        <p:spPr>
          <a:xfrm>
            <a:off x="4341076" y="3867562"/>
            <a:ext cx="78485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14">
            <a:extLst>
              <a:ext uri="{FF2B5EF4-FFF2-40B4-BE49-F238E27FC236}">
                <a16:creationId xmlns:a16="http://schemas.microsoft.com/office/drawing/2014/main" id="{B29F7826-60C1-C240-AAD1-A34074DC006D}"/>
              </a:ext>
            </a:extLst>
          </p:cNvPr>
          <p:cNvCxnSpPr>
            <a:cxnSpLocks/>
          </p:cNvCxnSpPr>
          <p:nvPr/>
        </p:nvCxnSpPr>
        <p:spPr>
          <a:xfrm>
            <a:off x="4353775" y="4522148"/>
            <a:ext cx="78485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4">
            <a:extLst>
              <a:ext uri="{FF2B5EF4-FFF2-40B4-BE49-F238E27FC236}">
                <a16:creationId xmlns:a16="http://schemas.microsoft.com/office/drawing/2014/main" id="{B112706C-7979-6B43-A948-1676F17103A6}"/>
              </a:ext>
            </a:extLst>
          </p:cNvPr>
          <p:cNvCxnSpPr>
            <a:cxnSpLocks/>
          </p:cNvCxnSpPr>
          <p:nvPr/>
        </p:nvCxnSpPr>
        <p:spPr>
          <a:xfrm>
            <a:off x="4341075" y="5176735"/>
            <a:ext cx="784857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1C6E2A9-BD30-404A-9C2C-93DD35914301}"/>
              </a:ext>
            </a:extLst>
          </p:cNvPr>
          <p:cNvSpPr txBox="1"/>
          <p:nvPr/>
        </p:nvSpPr>
        <p:spPr>
          <a:xfrm>
            <a:off x="5688374" y="5409495"/>
            <a:ext cx="3356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hlinkClick r:id="rId4"/>
              </a:rPr>
              <a:t>https://</a:t>
            </a:r>
            <a:r>
              <a:rPr kumimoji="1" lang="en-US" altLang="zh-TW" sz="1200" dirty="0" err="1">
                <a:hlinkClick r:id="rId4"/>
              </a:rPr>
              <a:t>www.cochlear.com</a:t>
            </a:r>
            <a:r>
              <a:rPr kumimoji="1" lang="en-US" altLang="zh-TW" sz="1200" dirty="0">
                <a:hlinkClick r:id="rId4"/>
              </a:rPr>
              <a:t>/au/home/understand/hearing-and-hl/hl-treatments/cochlear-implant</a:t>
            </a:r>
            <a:endParaRPr kumimoji="1" lang="zh-TW" altLang="en-US" sz="1200" dirty="0"/>
          </a:p>
        </p:txBody>
      </p:sp>
      <p:pic>
        <p:nvPicPr>
          <p:cNvPr id="26" name="Picture 2" descr="ãcochlear implantãçåçæå°çµæ">
            <a:extLst>
              <a:ext uri="{FF2B5EF4-FFF2-40B4-BE49-F238E27FC236}">
                <a16:creationId xmlns:a16="http://schemas.microsoft.com/office/drawing/2014/main" id="{67BECDAC-5E0D-E344-AEA2-94E2F397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646" y="2564904"/>
            <a:ext cx="3171815" cy="27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65"/>
          <p:cNvSpPr/>
          <p:nvPr/>
        </p:nvSpPr>
        <p:spPr>
          <a:xfrm>
            <a:off x="7464965" y="3155093"/>
            <a:ext cx="1692609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0433FF"/>
                </a:solidFill>
              </a:defRPr>
            </a:lvl1pPr>
          </a:lstStyle>
          <a:p>
            <a:pPr algn="ctr"/>
            <a:r>
              <a:rPr lang="en-US" sz="20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Stimulation</a:t>
            </a:r>
            <a:endParaRPr sz="2000" dirty="0">
              <a:solidFill>
                <a:srgbClr val="C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8" name="直線單箭頭接點 14">
            <a:extLst>
              <a:ext uri="{FF2B5EF4-FFF2-40B4-BE49-F238E27FC236}">
                <a16:creationId xmlns:a16="http://schemas.microsoft.com/office/drawing/2014/main" id="{2AC19894-B307-A540-A174-A75EB173C16A}"/>
              </a:ext>
            </a:extLst>
          </p:cNvPr>
          <p:cNvCxnSpPr>
            <a:cxnSpLocks/>
          </p:cNvCxnSpPr>
          <p:nvPr/>
        </p:nvCxnSpPr>
        <p:spPr>
          <a:xfrm flipV="1">
            <a:off x="7916840" y="3946944"/>
            <a:ext cx="392429" cy="17971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14">
            <a:extLst>
              <a:ext uri="{FF2B5EF4-FFF2-40B4-BE49-F238E27FC236}">
                <a16:creationId xmlns:a16="http://schemas.microsoft.com/office/drawing/2014/main" id="{DC9D7281-D505-CA49-849D-CC1BFC54CDDA}"/>
              </a:ext>
            </a:extLst>
          </p:cNvPr>
          <p:cNvCxnSpPr>
            <a:cxnSpLocks/>
          </p:cNvCxnSpPr>
          <p:nvPr/>
        </p:nvCxnSpPr>
        <p:spPr>
          <a:xfrm flipV="1">
            <a:off x="7916839" y="4149850"/>
            <a:ext cx="392429" cy="17971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14">
            <a:extLst>
              <a:ext uri="{FF2B5EF4-FFF2-40B4-BE49-F238E27FC236}">
                <a16:creationId xmlns:a16="http://schemas.microsoft.com/office/drawing/2014/main" id="{64A34479-64AD-BD49-961D-92E28D925495}"/>
              </a:ext>
            </a:extLst>
          </p:cNvPr>
          <p:cNvCxnSpPr>
            <a:cxnSpLocks/>
          </p:cNvCxnSpPr>
          <p:nvPr/>
        </p:nvCxnSpPr>
        <p:spPr>
          <a:xfrm flipV="1">
            <a:off x="7718269" y="3734719"/>
            <a:ext cx="392429" cy="17971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7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29" y="2400298"/>
            <a:ext cx="6062579" cy="3420909"/>
          </a:xfrm>
          <a:prstGeom prst="rect">
            <a:avLst/>
          </a:prstGeom>
        </p:spPr>
      </p:pic>
      <p:sp>
        <p:nvSpPr>
          <p:cNvPr id="10" name="Shape 165"/>
          <p:cNvSpPr/>
          <p:nvPr/>
        </p:nvSpPr>
        <p:spPr>
          <a:xfrm>
            <a:off x="7298689" y="4296985"/>
            <a:ext cx="1692609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0433FF"/>
                </a:solidFill>
              </a:defRPr>
            </a:lvl1pPr>
          </a:lstStyle>
          <a:p>
            <a:pPr algn="ctr"/>
            <a:r>
              <a:rPr lang="en-US" sz="2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Simulation</a:t>
            </a:r>
            <a:endParaRPr sz="20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6177508" y="4282092"/>
            <a:ext cx="1346820" cy="11004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-10964" y="5808860"/>
            <a:ext cx="431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</a:rPr>
              <a:t>Goupell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, M. J. (2015). Pushing the envelope of auditory research with cochlear implants. </a:t>
            </a:r>
            <a:r>
              <a:rPr lang="en-US" altLang="zh-TW" sz="1200" i="1" dirty="0">
                <a:solidFill>
                  <a:schemeClr val="bg1">
                    <a:lumMod val="65000"/>
                  </a:schemeClr>
                </a:solidFill>
              </a:rPr>
              <a:t>Acoustics Today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, </a:t>
            </a:r>
            <a:r>
              <a:rPr lang="en-US" altLang="zh-TW" sz="1200" i="1" dirty="0">
                <a:solidFill>
                  <a:schemeClr val="bg1">
                    <a:lumMod val="65000"/>
                  </a:schemeClr>
                </a:solidFill>
              </a:rPr>
              <a:t>11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, 26-33.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D052B15-8392-F84A-AD6F-E89C184F9C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2" y="1385875"/>
            <a:ext cx="8838596" cy="708194"/>
          </a:xfrm>
          <a:prstGeom prst="rect">
            <a:avLst/>
          </a:prstGeom>
        </p:spPr>
      </p:pic>
      <p:sp>
        <p:nvSpPr>
          <p:cNvPr id="22" name="標題 1">
            <a:extLst>
              <a:ext uri="{FF2B5EF4-FFF2-40B4-BE49-F238E27FC236}">
                <a16:creationId xmlns:a16="http://schemas.microsoft.com/office/drawing/2014/main" id="{AF5617C2-CB3E-A04F-B82F-A019B578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7" y="457201"/>
            <a:ext cx="8291264" cy="77723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  <a:r>
              <a:rPr lang="en-US" altLang="zh-TW" sz="3600" dirty="0">
                <a:solidFill>
                  <a:srgbClr val="3399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altLang="zh-TW" sz="36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zh-TW" altLang="en-US" sz="36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The best free Earphone icon images. Download from 109 free icons ...">
            <a:extLst>
              <a:ext uri="{FF2B5EF4-FFF2-40B4-BE49-F238E27FC236}">
                <a16:creationId xmlns:a16="http://schemas.microsoft.com/office/drawing/2014/main" id="{40349D88-6F14-AF46-8EC8-69904153C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334" y="2701870"/>
            <a:ext cx="1528111" cy="152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165">
            <a:extLst>
              <a:ext uri="{FF2B5EF4-FFF2-40B4-BE49-F238E27FC236}">
                <a16:creationId xmlns:a16="http://schemas.microsoft.com/office/drawing/2014/main" id="{ED1FFC68-0095-7449-BDAB-3CC731B3B90C}"/>
              </a:ext>
            </a:extLst>
          </p:cNvPr>
          <p:cNvSpPr/>
          <p:nvPr/>
        </p:nvSpPr>
        <p:spPr>
          <a:xfrm>
            <a:off x="5945157" y="3687239"/>
            <a:ext cx="1692609" cy="60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0433FF"/>
                </a:solidFill>
              </a:defRPr>
            </a:lvl1pPr>
          </a:lstStyle>
          <a:p>
            <a:pPr algn="ctr"/>
            <a:r>
              <a:rPr lang="en-US" sz="2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Vocoder</a:t>
            </a:r>
            <a:endParaRPr sz="20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Shape 165">
            <a:extLst>
              <a:ext uri="{FF2B5EF4-FFF2-40B4-BE49-F238E27FC236}">
                <a16:creationId xmlns:a16="http://schemas.microsoft.com/office/drawing/2014/main" id="{8862A70E-CF68-4144-BA72-8DD542577479}"/>
              </a:ext>
            </a:extLst>
          </p:cNvPr>
          <p:cNvSpPr/>
          <p:nvPr/>
        </p:nvSpPr>
        <p:spPr>
          <a:xfrm>
            <a:off x="4042156" y="5431891"/>
            <a:ext cx="2762092" cy="838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spcBef>
                <a:spcPts val="1600"/>
              </a:spcBef>
              <a:defRPr sz="2400">
                <a:solidFill>
                  <a:srgbClr val="0433FF"/>
                </a:solidFill>
              </a:defRPr>
            </a:lvl1pPr>
          </a:lstStyle>
          <a:p>
            <a:pPr algn="ctr"/>
            <a:r>
              <a:rPr lang="en-US" sz="18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White Noise / Pure Tone as Carriers</a:t>
            </a:r>
            <a:endParaRPr sz="18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0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5435" y="171624"/>
            <a:ext cx="8291264" cy="777239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Arial" panose="020B0604020202020204" pitchFamily="34" charset="0"/>
                <a:cs typeface="Arial" panose="020B0604020202020204" pitchFamily="34" charset="0"/>
              </a:rPr>
              <a:t>CI Limitations</a:t>
            </a:r>
            <a:endParaRPr lang="zh-TW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F2E716B-302E-9E45-B13F-533020B11551}"/>
              </a:ext>
            </a:extLst>
          </p:cNvPr>
          <p:cNvSpPr txBox="1"/>
          <p:nvPr/>
        </p:nvSpPr>
        <p:spPr>
          <a:xfrm>
            <a:off x="433954" y="976564"/>
            <a:ext cx="85445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ea typeface="DFKai-SB" panose="03000509000000000000" pitchFamily="49" charset="-120"/>
                <a:cs typeface="Arial" panose="020B0604020202020204" pitchFamily="34" charset="0"/>
              </a:rPr>
              <a:t>Hearing in noisy environment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ea typeface="DFKai-SB" panose="03000509000000000000" pitchFamily="49" charset="-120"/>
                <a:cs typeface="Arial" panose="020B0604020202020204" pitchFamily="34" charset="0"/>
              </a:rPr>
              <a:t>Tonal Languages (Mandarin, Cantonese, etc.)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ea typeface="DFKai-SB" panose="03000509000000000000" pitchFamily="49" charset="-120"/>
                <a:cs typeface="Arial" panose="020B0604020202020204" pitchFamily="34" charset="0"/>
              </a:rPr>
              <a:t>Music Performance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12A3190-9EB1-AA47-A265-A8EA2DAE96BB}"/>
              </a:ext>
            </a:extLst>
          </p:cNvPr>
          <p:cNvGrpSpPr/>
          <p:nvPr/>
        </p:nvGrpSpPr>
        <p:grpSpPr>
          <a:xfrm>
            <a:off x="418782" y="2651761"/>
            <a:ext cx="8291264" cy="4224337"/>
            <a:chOff x="418782" y="2651761"/>
            <a:chExt cx="8291264" cy="4224337"/>
          </a:xfrm>
        </p:grpSpPr>
        <p:sp>
          <p:nvSpPr>
            <p:cNvPr id="24" name="標題 1">
              <a:extLst>
                <a:ext uri="{FF2B5EF4-FFF2-40B4-BE49-F238E27FC236}">
                  <a16:creationId xmlns:a16="http://schemas.microsoft.com/office/drawing/2014/main" id="{60B2F12F-7A3E-394F-AA89-448D0858D8B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8782" y="2651761"/>
              <a:ext cx="8291264" cy="777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 b="1" i="0" baseline="0">
                  <a:solidFill>
                    <a:schemeClr val="tx1"/>
                  </a:solidFill>
                  <a:latin typeface="Calibri" pitchFamily="34" charset="0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1"/>
                  </a:solidFill>
                  <a:latin typeface="Times New Roman" pitchFamily="18" charset="0"/>
                  <a:ea typeface="新細明體" pitchFamily="18" charset="-12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bg1"/>
                  </a:solidFill>
                  <a:latin typeface="Arial" charset="0"/>
                  <a:ea typeface="新細明體" pitchFamily="18" charset="-12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bg1"/>
                  </a:solidFill>
                  <a:latin typeface="Arial" charset="0"/>
                  <a:ea typeface="新細明體" pitchFamily="18" charset="-12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bg1"/>
                  </a:solidFill>
                  <a:latin typeface="Arial" charset="0"/>
                  <a:ea typeface="新細明體" pitchFamily="18" charset="-12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bg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r>
                <a:rPr lang="en-US" altLang="zh-TW" kern="0" dirty="0">
                  <a:latin typeface="Arial" panose="020B0604020202020204" pitchFamily="34" charset="0"/>
                  <a:cs typeface="Arial" panose="020B0604020202020204" pitchFamily="34" charset="0"/>
                </a:rPr>
                <a:t>Possible solutions</a:t>
              </a:r>
              <a:endParaRPr lang="zh-TW" altLang="en-US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34C822A-B96C-1F4D-A914-42DB3288DB0D}"/>
                </a:ext>
              </a:extLst>
            </p:cNvPr>
            <p:cNvSpPr txBox="1"/>
            <p:nvPr/>
          </p:nvSpPr>
          <p:spPr>
            <a:xfrm>
              <a:off x="439188" y="3429000"/>
              <a:ext cx="7594430" cy="3447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DFKai-SB" panose="03000509000000000000" pitchFamily="49" charset="-120"/>
                  <a:cs typeface="Arial" panose="020B0604020202020204" pitchFamily="34" charset="0"/>
                </a:rPr>
                <a:t>Hair cell regeneration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DFKai-SB" panose="03000509000000000000" pitchFamily="49" charset="-120"/>
                  <a:cs typeface="Arial" panose="020B0604020202020204" pitchFamily="34" charset="0"/>
                </a:rPr>
                <a:t>Replace electric stimulation (electrode interface) by</a:t>
              </a:r>
            </a:p>
            <a:p>
              <a:pPr marL="800100" lvl="1" indent="-342900">
                <a:spcBef>
                  <a:spcPts val="600"/>
                </a:spcBef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US" altLang="zh-TW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DFKai-SB" panose="03000509000000000000" pitchFamily="49" charset="-120"/>
                  <a:cs typeface="Arial" panose="020B0604020202020204" pitchFamily="34" charset="0"/>
                </a:rPr>
                <a:t>Ions (artificial synapse)</a:t>
              </a:r>
            </a:p>
            <a:p>
              <a:pPr marL="800100" lvl="1" indent="-342900">
                <a:spcBef>
                  <a:spcPts val="600"/>
                </a:spcBef>
                <a:spcAft>
                  <a:spcPts val="600"/>
                </a:spcAft>
                <a:buFont typeface="Wingdings" pitchFamily="2" charset="2"/>
                <a:buChar char="Ø"/>
              </a:pPr>
              <a:r>
                <a:rPr lang="en-US" altLang="zh-TW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DFKai-SB" panose="03000509000000000000" pitchFamily="49" charset="-120"/>
                  <a:cs typeface="Arial" panose="020B0604020202020204" pitchFamily="34" charset="0"/>
                </a:rPr>
                <a:t>Light/LED (optogenetics)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latin typeface="Arial" panose="020B0604020202020204" pitchFamily="34" charset="0"/>
                  <a:ea typeface="DFKai-SB" panose="03000509000000000000" pitchFamily="49" charset="-120"/>
                  <a:cs typeface="Arial" panose="020B0604020202020204" pitchFamily="34" charset="0"/>
                </a:rPr>
                <a:t>CI signal processing algorithms</a:t>
              </a:r>
              <a:br>
                <a:rPr lang="en-US" altLang="zh-TW" sz="2400" dirty="0">
                  <a:latin typeface="Arial" panose="020B0604020202020204" pitchFamily="34" charset="0"/>
                  <a:ea typeface="DFKai-SB" panose="03000509000000000000" pitchFamily="49" charset="-120"/>
                  <a:cs typeface="Arial" panose="020B0604020202020204" pitchFamily="34" charset="0"/>
                </a:rPr>
              </a:br>
              <a:r>
                <a:rPr lang="en-US" altLang="zh-TW" sz="2400" dirty="0">
                  <a:latin typeface="Arial" panose="020B0604020202020204" pitchFamily="34" charset="0"/>
                  <a:ea typeface="DFKai-SB" panose="03000509000000000000" pitchFamily="49" charset="-120"/>
                  <a:cs typeface="Arial" panose="020B0604020202020204" pitchFamily="34" charset="0"/>
                </a:rPr>
                <a:t>- Beamforming, NR, Coding Strategy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endParaRPr lang="en-US" altLang="zh-TW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向左箭號 26">
            <a:extLst>
              <a:ext uri="{FF2B5EF4-FFF2-40B4-BE49-F238E27FC236}">
                <a16:creationId xmlns:a16="http://schemas.microsoft.com/office/drawing/2014/main" id="{04035FE4-3D5A-7D40-905E-AFE345FFA6E4}"/>
              </a:ext>
            </a:extLst>
          </p:cNvPr>
          <p:cNvSpPr/>
          <p:nvPr/>
        </p:nvSpPr>
        <p:spPr bwMode="auto">
          <a:xfrm>
            <a:off x="5868144" y="5517232"/>
            <a:ext cx="936104" cy="504056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101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55158" y="4830"/>
            <a:ext cx="8988841" cy="914400"/>
          </a:xfrm>
        </p:spPr>
        <p:txBody>
          <a:bodyPr/>
          <a:lstStyle/>
          <a:p>
            <a:pPr algn="ctr"/>
            <a:r>
              <a:rPr lang="en-US" altLang="zh-TW" sz="3200" dirty="0">
                <a:ea typeface="標楷體" pitchFamily="65" charset="-120"/>
                <a:cs typeface="Calibri" panose="020F0502020204030204" pitchFamily="34" charset="0"/>
              </a:rPr>
              <a:t>Combination of Coding Strategies</a:t>
            </a:r>
            <a:endParaRPr lang="zh-TW" altLang="en-US" sz="3200" dirty="0"/>
          </a:p>
        </p:txBody>
      </p:sp>
      <p:sp>
        <p:nvSpPr>
          <p:cNvPr id="57" name="投影片編號版面配置區 3">
            <a:extLst>
              <a:ext uri="{FF2B5EF4-FFF2-40B4-BE49-F238E27FC236}">
                <a16:creationId xmlns:a16="http://schemas.microsoft.com/office/drawing/2014/main" id="{FB59B153-BCEB-7644-8AE7-046D225B8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243888" y="6381750"/>
            <a:ext cx="792162" cy="360363"/>
          </a:xfrm>
        </p:spPr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8BBFF8-2CFF-AE43-8794-4EB828024A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9" y="3495055"/>
            <a:ext cx="8707684" cy="19618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0F55442-7133-F642-A457-B2A460C63DC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9" y="863873"/>
            <a:ext cx="8838596" cy="708194"/>
          </a:xfrm>
          <a:prstGeom prst="rect">
            <a:avLst/>
          </a:prstGeom>
        </p:spPr>
      </p:pic>
      <p:sp>
        <p:nvSpPr>
          <p:cNvPr id="2" name="向下箭號 1">
            <a:extLst>
              <a:ext uri="{FF2B5EF4-FFF2-40B4-BE49-F238E27FC236}">
                <a16:creationId xmlns:a16="http://schemas.microsoft.com/office/drawing/2014/main" id="{CA1B57A0-9CD3-6A4F-8F5F-93C85E6BA2DC}"/>
              </a:ext>
            </a:extLst>
          </p:cNvPr>
          <p:cNvSpPr/>
          <p:nvPr/>
        </p:nvSpPr>
        <p:spPr bwMode="auto">
          <a:xfrm>
            <a:off x="3779912" y="1865784"/>
            <a:ext cx="1152128" cy="150480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84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_template-2(靜態)">
  <a:themeElements>
    <a:clrScheme name="1_template-2(靜態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template-2(靜態)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template-2(靜態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44452</TotalTime>
  <Words>697</Words>
  <Application>Microsoft Macintosh PowerPoint</Application>
  <PresentationFormat>如螢幕大小 (4:3)</PresentationFormat>
  <Paragraphs>100</Paragraphs>
  <Slides>16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DFKai-SB</vt:lpstr>
      <vt:lpstr>Arial</vt:lpstr>
      <vt:lpstr>Calibri</vt:lpstr>
      <vt:lpstr>Times New Roman</vt:lpstr>
      <vt:lpstr>Verdana</vt:lpstr>
      <vt:lpstr>Wingdings</vt:lpstr>
      <vt:lpstr>Wingdings 3</vt:lpstr>
      <vt:lpstr>1_template-2(靜態)</vt:lpstr>
      <vt:lpstr>PowerPoint 簡報</vt:lpstr>
      <vt:lpstr>About Me</vt:lpstr>
      <vt:lpstr>Hearing Aid (HA) &amp; Cochlear Implant (CI)</vt:lpstr>
      <vt:lpstr>PowerPoint 簡報</vt:lpstr>
      <vt:lpstr>CI Strategy,  Stimulation &amp; Simulation</vt:lpstr>
      <vt:lpstr>CI Strategy,  Stimulation &amp; Simulation</vt:lpstr>
      <vt:lpstr>CI Strategy,  Stimulation &amp; Simulation</vt:lpstr>
      <vt:lpstr>CI Limitations</vt:lpstr>
      <vt:lpstr>Combination of Coding Strategies</vt:lpstr>
      <vt:lpstr>ElectrodeNet – Deep Learning Based Strategy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ingrid</dc:creator>
  <cp:lastModifiedBy>Enoch Huang</cp:lastModifiedBy>
  <cp:revision>2951</cp:revision>
  <cp:lastPrinted>2013-06-24T15:39:50Z</cp:lastPrinted>
  <dcterms:created xsi:type="dcterms:W3CDTF">2005-05-05T03:55:43Z</dcterms:created>
  <dcterms:modified xsi:type="dcterms:W3CDTF">2020-07-06T14:44:13Z</dcterms:modified>
</cp:coreProperties>
</file>